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81" r:id="rId15"/>
    <p:sldId id="279" r:id="rId16"/>
    <p:sldId id="282" r:id="rId17"/>
    <p:sldId id="280"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5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24033-A6F3-454A-8D96-78740461468C}" type="datetimeFigureOut">
              <a:rPr lang="ru-RU" smtClean="0"/>
              <a:pPr/>
              <a:t>02.10.2016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6AAD35-A8C2-4147-B87F-8B9DC5268D7A}" type="slidenum">
              <a:rPr lang="ru-RU" smtClean="0"/>
              <a:pPr/>
              <a:t>‹#›</a:t>
            </a:fld>
            <a:endParaRPr lang="ru-RU"/>
          </a:p>
        </p:txBody>
      </p:sp>
    </p:spTree>
    <p:extLst>
      <p:ext uri="{BB962C8B-B14F-4D97-AF65-F5344CB8AC3E}">
        <p14:creationId xmlns:p14="http://schemas.microsoft.com/office/powerpoint/2010/main" xmlns="" val="723214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A62C97-916A-44B2-9EF2-608E5321DB4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6B148E-0969-49C9-9625-52F8B5DC087E}" type="datetimeFigureOut">
              <a:rPr lang="ru-RU" smtClean="0"/>
              <a:pPr/>
              <a:t>02.10.2016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62C97-916A-44B2-9EF2-608E5321DB4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42976" y="2000240"/>
            <a:ext cx="7000924" cy="3286148"/>
          </a:xfrm>
        </p:spPr>
        <p:txBody>
          <a:bodyPr>
            <a:normAutofit/>
          </a:bodyPr>
          <a:lstStyle/>
          <a:p>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Алгебра и начала математического анализа, 11 класс.</a:t>
            </a:r>
          </a:p>
          <a:p>
            <a:endParaRPr lang="ru-RU" sz="1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Прямоугольник 4"/>
          <p:cNvSpPr/>
          <p:nvPr/>
        </p:nvSpPr>
        <p:spPr>
          <a:xfrm>
            <a:off x="285720" y="4214818"/>
            <a:ext cx="4714908" cy="1569660"/>
          </a:xfrm>
          <a:prstGeom prst="rect">
            <a:avLst/>
          </a:prstGeom>
        </p:spPr>
        <p:txBody>
          <a:bodyPr wrap="square">
            <a:spAutoFit/>
          </a:bodyPr>
          <a:lstStyle/>
          <a:p>
            <a:pPr algn="ctr"/>
            <a:r>
              <a:rPr lang="ru-RU" sz="2400" b="1" cap="all"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Урок на тему:</a:t>
            </a:r>
          </a:p>
          <a:p>
            <a:pPr algn="ctr"/>
            <a:r>
              <a:rPr lang="ru-RU" sz="2400" b="1" cap="all"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Уравнения и неравенства с двумя переменными.</a:t>
            </a:r>
            <a:endParaRPr lang="ru-RU" sz="2400" b="1" cap="all">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184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8435" name="Rectangle 3"/>
          <p:cNvSpPr>
            <a:spLocks noChangeArrowheads="1"/>
          </p:cNvSpPr>
          <p:nvPr/>
        </p:nvSpPr>
        <p:spPr bwMode="auto">
          <a:xfrm>
            <a:off x="0" y="1171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843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8438" name="Rectangle 6"/>
          <p:cNvSpPr>
            <a:spLocks noChangeArrowheads="1"/>
          </p:cNvSpPr>
          <p:nvPr/>
        </p:nvSpPr>
        <p:spPr bwMode="auto">
          <a:xfrm>
            <a:off x="0" y="1171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43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339" name="Rectangle 3"/>
          <p:cNvSpPr>
            <a:spLocks noChangeArrowheads="1"/>
          </p:cNvSpPr>
          <p:nvPr/>
        </p:nvSpPr>
        <p:spPr bwMode="auto">
          <a:xfrm>
            <a:off x="0" y="1171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Рисунок 11" descr="1239.png"/>
          <p:cNvPicPr/>
          <p:nvPr/>
        </p:nvPicPr>
        <p:blipFill>
          <a:blip r:embed="rId2"/>
          <a:stretch>
            <a:fillRect/>
          </a:stretch>
        </p:blipFill>
        <p:spPr>
          <a:xfrm>
            <a:off x="5429256" y="3357562"/>
            <a:ext cx="3000396" cy="2928958"/>
          </a:xfrm>
          <a:prstGeom prst="rect">
            <a:avLst/>
          </a:prstGeom>
        </p:spPr>
      </p:pic>
      <p:sp>
        <p:nvSpPr>
          <p:cNvPr id="13" name="Заголовок 12"/>
          <p:cNvSpPr>
            <a:spLocks noGrp="1"/>
          </p:cNvSpPr>
          <p:nvPr>
            <p:ph type="ctrTitle"/>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142844" y="1357298"/>
            <a:ext cx="9001156" cy="5016758"/>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Ребята, мы разобрались с уравнениями и неравенствами с одной переменной, теперь давайте перейдем к более общему и сложному случаю к уравнениям и неравенствам с двумя переменными. </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Решением</a:t>
            </a:r>
            <a:r>
              <a:rPr lang="ru-RU" sz="2000" smtClean="0">
                <a:latin typeface="Arial" pitchFamily="34" charset="0"/>
                <a:cs typeface="Arial" pitchFamily="34" charset="0"/>
              </a:rPr>
              <a:t> </a:t>
            </a:r>
            <a:r>
              <a:rPr lang="ru-RU" sz="2000" b="1" smtClean="0">
                <a:latin typeface="Arial" pitchFamily="34" charset="0"/>
                <a:cs typeface="Arial" pitchFamily="34" charset="0"/>
              </a:rPr>
              <a:t>уравнения</a:t>
            </a:r>
            <a:r>
              <a:rPr lang="ru-RU" sz="2000" smtClean="0">
                <a:latin typeface="Arial" pitchFamily="34" charset="0"/>
                <a:cs typeface="Arial" pitchFamily="34" charset="0"/>
              </a:rPr>
              <a:t> с двумя переменными </a:t>
            </a:r>
            <a:r>
              <a:rPr lang="en-US" sz="2000" b="1" smtClean="0">
                <a:latin typeface="Arial" pitchFamily="34" charset="0"/>
                <a:cs typeface="Arial" pitchFamily="34" charset="0"/>
              </a:rPr>
              <a:t>P</a:t>
            </a:r>
            <a:r>
              <a:rPr lang="ru-RU" sz="2000" b="1" smtClean="0">
                <a:latin typeface="Arial" pitchFamily="34" charset="0"/>
                <a:cs typeface="Arial" pitchFamily="34" charset="0"/>
              </a:rPr>
              <a:t>(</a:t>
            </a:r>
            <a:r>
              <a:rPr lang="en-US" sz="2000" b="1" smtClean="0">
                <a:latin typeface="Arial" pitchFamily="34" charset="0"/>
                <a:cs typeface="Arial" pitchFamily="34" charset="0"/>
              </a:rPr>
              <a:t>x</a:t>
            </a:r>
            <a:r>
              <a:rPr lang="ru-RU" sz="2000" b="1" smtClean="0">
                <a:latin typeface="Arial" pitchFamily="34" charset="0"/>
                <a:cs typeface="Arial" pitchFamily="34" charset="0"/>
              </a:rPr>
              <a:t>;</a:t>
            </a:r>
            <a:r>
              <a:rPr lang="en-US" sz="2000" b="1" smtClean="0">
                <a:latin typeface="Arial" pitchFamily="34" charset="0"/>
                <a:cs typeface="Arial" pitchFamily="34" charset="0"/>
              </a:rPr>
              <a:t>y</a:t>
            </a:r>
            <a:r>
              <a:rPr lang="ru-RU" sz="2000" b="1" smtClean="0">
                <a:latin typeface="Arial" pitchFamily="34" charset="0"/>
                <a:cs typeface="Arial" pitchFamily="34" charset="0"/>
              </a:rPr>
              <a:t>)=0 называется всякая пара чисел (</a:t>
            </a:r>
            <a:r>
              <a:rPr lang="en-US" sz="2000" b="1" smtClean="0">
                <a:latin typeface="Arial" pitchFamily="34" charset="0"/>
                <a:cs typeface="Arial" pitchFamily="34" charset="0"/>
              </a:rPr>
              <a:t>x</a:t>
            </a:r>
            <a:r>
              <a:rPr lang="ru-RU" sz="2000" b="1" smtClean="0">
                <a:latin typeface="Arial" pitchFamily="34" charset="0"/>
                <a:cs typeface="Arial" pitchFamily="34" charset="0"/>
              </a:rPr>
              <a:t>;</a:t>
            </a:r>
            <a:r>
              <a:rPr lang="en-US" sz="2000" b="1" smtClean="0">
                <a:latin typeface="Arial" pitchFamily="34" charset="0"/>
                <a:cs typeface="Arial" pitchFamily="34" charset="0"/>
              </a:rPr>
              <a:t>y</a:t>
            </a:r>
            <a:r>
              <a:rPr lang="ru-RU" sz="2000" b="1" smtClean="0">
                <a:latin typeface="Arial" pitchFamily="34" charset="0"/>
                <a:cs typeface="Arial" pitchFamily="34" charset="0"/>
              </a:rPr>
              <a:t>), которая обращает уравнение в верное числовое равенство.</a:t>
            </a:r>
            <a:r>
              <a:rPr lang="ru-RU" sz="2000" smtClean="0">
                <a:latin typeface="Arial" pitchFamily="34" charset="0"/>
                <a:cs typeface="Arial" pitchFamily="34" charset="0"/>
              </a:rPr>
              <a:t> </a:t>
            </a:r>
          </a:p>
          <a:p>
            <a:pPr algn="just"/>
            <a:r>
              <a:rPr lang="ru-RU" sz="2000" smtClean="0">
                <a:latin typeface="Arial" pitchFamily="34" charset="0"/>
                <a:cs typeface="Arial" pitchFamily="34" charset="0"/>
              </a:rPr>
              <a:t>	При решении таких уравнений требуется проводить внимательный анализ уравнения и выявлять закономерности. Чаще всего, не существует общих методов решения уравнения с двумя переменными, к каждому уравнению нужен “индивидуальный подход”. Обычно решений получается бесконечно много. </a:t>
            </a:r>
          </a:p>
          <a:p>
            <a:pPr algn="just"/>
            <a:r>
              <a:rPr lang="ru-RU" sz="2000" smtClean="0">
                <a:latin typeface="Arial" pitchFamily="34" charset="0"/>
                <a:cs typeface="Arial" pitchFamily="34" charset="0"/>
              </a:rPr>
              <a:t>	Но стоит отметить, что </a:t>
            </a:r>
            <a:r>
              <a:rPr lang="ru-RU" sz="2000" b="1" smtClean="0">
                <a:latin typeface="Arial" pitchFamily="34" charset="0"/>
                <a:cs typeface="Arial" pitchFamily="34" charset="0"/>
              </a:rPr>
              <a:t>переход к геометрической модели решения</a:t>
            </a:r>
            <a:r>
              <a:rPr lang="ru-RU" sz="2000" smtClean="0">
                <a:latin typeface="Arial" pitchFamily="34" charset="0"/>
                <a:cs typeface="Arial" pitchFamily="34" charset="0"/>
              </a:rPr>
              <a:t> – на декартовой системе координат (как раз, на которой отмечаются две переменные) изображают все множество решений, является одним из самых удобных методов решения.</a:t>
            </a:r>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1938992"/>
          </a:xfrm>
          <a:prstGeom prst="rect">
            <a:avLst/>
          </a:prstGeom>
          <a:noFill/>
        </p:spPr>
        <p:txBody>
          <a:bodyPr wrap="square" rtlCol="0">
            <a:spAutoFit/>
          </a:bodyPr>
          <a:lstStyle/>
          <a:p>
            <a:pPr algn="just"/>
            <a:r>
              <a:rPr lang="ru-RU" sz="2000" smtClean="0">
                <a:latin typeface="Arial" pitchFamily="34" charset="0"/>
                <a:cs typeface="Arial" pitchFamily="34" charset="0"/>
              </a:rPr>
              <a:t>	 Для уравнения  		решение удовлетворяет всякая пара чисел, такие, что они принадлежат окружности радиуса 4 и центром с координатами (0;0). Проще всего изобразить графически решение данного уравнения. В данном примере мы получили бесконечное число решений, которые удовлетворяют условию выше. </a:t>
            </a:r>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92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71802" y="1500174"/>
            <a:ext cx="1223019" cy="285752"/>
          </a:xfrm>
          <a:prstGeom prst="rect">
            <a:avLst/>
          </a:prstGeom>
          <a:noFill/>
        </p:spPr>
      </p:pic>
      <p:sp>
        <p:nvSpPr>
          <p:cNvPr id="9219"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7" name="Рисунок 16" descr="1239.png"/>
          <p:cNvPicPr/>
          <p:nvPr/>
        </p:nvPicPr>
        <p:blipFill>
          <a:blip r:embed="rId3"/>
          <a:stretch>
            <a:fillRect/>
          </a:stretch>
        </p:blipFill>
        <p:spPr>
          <a:xfrm>
            <a:off x="3143240" y="3071810"/>
            <a:ext cx="2928958" cy="28575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4708981"/>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Рассмотрим другой пример			 , уравнение  имеет всего одно решение х=-2 и у=-4, так как сумма двух не отрицательных чисел может равняться нулю, когда они одновременно равны нулю. В данном примере мы получили всего одно решение. </a:t>
            </a:r>
          </a:p>
          <a:p>
            <a:pPr algn="just"/>
            <a:r>
              <a:rPr lang="ru-RU" sz="2000" smtClean="0">
                <a:latin typeface="Arial" pitchFamily="34" charset="0"/>
                <a:cs typeface="Arial" pitchFamily="34" charset="0"/>
              </a:rPr>
              <a:t>	Если дано </a:t>
            </a:r>
            <a:r>
              <a:rPr lang="ru-RU" sz="2000" b="1" smtClean="0">
                <a:latin typeface="Arial" pitchFamily="34" charset="0"/>
                <a:cs typeface="Arial" pitchFamily="34" charset="0"/>
              </a:rPr>
              <a:t>целое рациональное уравнение с несколькими переменными и целочисленными коэффициентами</a:t>
            </a:r>
            <a:r>
              <a:rPr lang="ru-RU" sz="2000" smtClean="0">
                <a:latin typeface="Arial" pitchFamily="34" charset="0"/>
                <a:cs typeface="Arial" pitchFamily="34" charset="0"/>
              </a:rPr>
              <a:t>, и так же </a:t>
            </a:r>
            <a:r>
              <a:rPr lang="ru-RU" sz="2000" b="1" smtClean="0">
                <a:latin typeface="Arial" pitchFamily="34" charset="0"/>
                <a:cs typeface="Arial" pitchFamily="34" charset="0"/>
              </a:rPr>
              <a:t>требуется найти целые (или рациональные) решения данного уравнения</a:t>
            </a:r>
            <a:r>
              <a:rPr lang="ru-RU" sz="2000" smtClean="0">
                <a:latin typeface="Arial" pitchFamily="34" charset="0"/>
                <a:cs typeface="Arial" pitchFamily="34" charset="0"/>
              </a:rPr>
              <a:t>, то </a:t>
            </a:r>
            <a:r>
              <a:rPr lang="ru-RU" sz="2000" b="1" smtClean="0">
                <a:latin typeface="Arial" pitchFamily="34" charset="0"/>
                <a:cs typeface="Arial" pitchFamily="34" charset="0"/>
              </a:rPr>
              <a:t>принято говорить</a:t>
            </a:r>
            <a:r>
              <a:rPr lang="ru-RU" sz="2000" smtClean="0">
                <a:latin typeface="Arial" pitchFamily="34" charset="0"/>
                <a:cs typeface="Arial" pitchFamily="34" charset="0"/>
              </a:rPr>
              <a:t>, </a:t>
            </a:r>
            <a:r>
              <a:rPr lang="ru-RU" sz="2000" b="1" smtClean="0">
                <a:latin typeface="Arial" pitchFamily="34" charset="0"/>
                <a:cs typeface="Arial" pitchFamily="34" charset="0"/>
              </a:rPr>
              <a:t>что задано диофантово уравнение</a:t>
            </a:r>
            <a:r>
              <a:rPr lang="ru-RU" sz="2000" smtClean="0">
                <a:latin typeface="Arial" pitchFamily="34" charset="0"/>
                <a:cs typeface="Arial" pitchFamily="34" charset="0"/>
              </a:rPr>
              <a:t>. </a:t>
            </a:r>
          </a:p>
          <a:p>
            <a:pPr algn="just"/>
            <a:r>
              <a:rPr lang="ru-RU" sz="2000" smtClean="0">
                <a:latin typeface="Arial" pitchFamily="34" charset="0"/>
                <a:cs typeface="Arial" pitchFamily="34" charset="0"/>
              </a:rPr>
              <a:t>	Диофантовы уравнения решаются довольно таки трудно, и не всегда сразу можно придумать ходы решения сразу, но часто помогает теория делимости целых чисел. Так же отметим, что современные методы программирования позволяют решать многие уравнения на компьютерах, используя так называемые численные методы, с которыми вы можете познакомиться в университете, если пойдете учиться на математические специальности. </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357686" y="1500174"/>
            <a:ext cx="2183145" cy="285752"/>
          </a:xfrm>
          <a:prstGeom prst="rect">
            <a:avLst/>
          </a:prstGeom>
          <a:noFill/>
        </p:spPr>
      </p:pic>
      <p:sp>
        <p:nvSpPr>
          <p:cNvPr id="3075"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4708981"/>
          </a:xfrm>
          <a:prstGeom prst="rect">
            <a:avLst/>
          </a:prstGeom>
          <a:noFill/>
        </p:spPr>
        <p:txBody>
          <a:bodyPr wrap="square" rtlCol="0">
            <a:spAutoFit/>
          </a:bodyPr>
          <a:lstStyle/>
          <a:p>
            <a:r>
              <a:rPr lang="ru-RU" sz="2000" smtClean="0">
                <a:latin typeface="Arial" pitchFamily="34" charset="0"/>
                <a:cs typeface="Arial" pitchFamily="34" charset="0"/>
              </a:rPr>
              <a:t>	</a:t>
            </a:r>
            <a:r>
              <a:rPr lang="ru-RU" sz="2000" b="1" smtClean="0">
                <a:latin typeface="Arial" pitchFamily="34" charset="0"/>
                <a:cs typeface="Arial" pitchFamily="34" charset="0"/>
              </a:rPr>
              <a:t> Пример. </a:t>
            </a:r>
            <a:r>
              <a:rPr lang="ru-RU" sz="2000" smtClean="0">
                <a:latin typeface="Arial" pitchFamily="34" charset="0"/>
                <a:cs typeface="Arial" pitchFamily="34" charset="0"/>
              </a:rPr>
              <a:t>Найти целочисленные решения уравнения:</a:t>
            </a:r>
          </a:p>
          <a:p>
            <a:pPr algn="ctr"/>
            <a:r>
              <a:rPr lang="ru-RU" sz="2000" smtClean="0">
                <a:latin typeface="Arial" pitchFamily="34" charset="0"/>
                <a:cs typeface="Arial" pitchFamily="34" charset="0"/>
              </a:rPr>
              <a:t>5</a:t>
            </a:r>
            <a:r>
              <a:rPr lang="en-US" sz="2000" smtClean="0">
                <a:latin typeface="Arial" pitchFamily="34" charset="0"/>
                <a:cs typeface="Arial" pitchFamily="34" charset="0"/>
              </a:rPr>
              <a:t>x</a:t>
            </a:r>
            <a:r>
              <a:rPr lang="ru-RU" sz="2000" smtClean="0">
                <a:latin typeface="Arial" pitchFamily="34" charset="0"/>
                <a:cs typeface="Arial" pitchFamily="34" charset="0"/>
              </a:rPr>
              <a:t>+4</a:t>
            </a:r>
            <a:r>
              <a:rPr lang="en-US" sz="2000" smtClean="0">
                <a:latin typeface="Arial" pitchFamily="34" charset="0"/>
                <a:cs typeface="Arial" pitchFamily="34" charset="0"/>
              </a:rPr>
              <a:t>y</a:t>
            </a:r>
            <a:r>
              <a:rPr lang="ru-RU" sz="2000" smtClean="0">
                <a:latin typeface="Arial" pitchFamily="34" charset="0"/>
                <a:cs typeface="Arial" pitchFamily="34" charset="0"/>
              </a:rPr>
              <a:t>=17</a:t>
            </a:r>
          </a:p>
          <a:p>
            <a:r>
              <a:rPr lang="en-US" sz="2000" smtClean="0">
                <a:latin typeface="Arial" pitchFamily="34" charset="0"/>
                <a:cs typeface="Arial" pitchFamily="34" charset="0"/>
              </a:rPr>
              <a:t>	</a:t>
            </a:r>
            <a:r>
              <a:rPr lang="ru-RU" sz="2000" b="1" smtClean="0">
                <a:latin typeface="Arial" pitchFamily="34" charset="0"/>
                <a:cs typeface="Arial" pitchFamily="34" charset="0"/>
              </a:rPr>
              <a:t>Решение.</a:t>
            </a:r>
            <a:r>
              <a:rPr lang="ru-RU" sz="2000" smtClean="0">
                <a:latin typeface="Arial" pitchFamily="34" charset="0"/>
                <a:cs typeface="Arial" pitchFamily="34" charset="0"/>
              </a:rPr>
              <a:t> В общем случае мы могли изобразить прямую, на декартовой системе координат, и получить множество всех решений, но нам требуется найти только целочисленные решения.</a:t>
            </a:r>
          </a:p>
          <a:p>
            <a:r>
              <a:rPr lang="ru-RU" sz="2000" smtClean="0">
                <a:latin typeface="Arial" pitchFamily="34" charset="0"/>
                <a:cs typeface="Arial" pitchFamily="34" charset="0"/>
              </a:rPr>
              <a:t>	Воспользуемся известными предложениями теории делимости целых чисел.</a:t>
            </a:r>
          </a:p>
          <a:p>
            <a:r>
              <a:rPr lang="ru-RU" sz="2000" smtClean="0">
                <a:latin typeface="Arial" pitchFamily="34" charset="0"/>
                <a:cs typeface="Arial" pitchFamily="34" charset="0"/>
              </a:rPr>
              <a:t>	Приведем наше уравнение к виду:</a:t>
            </a:r>
            <a:endParaRPr lang="ru-RU" sz="2000" smtClean="0"/>
          </a:p>
          <a:p>
            <a:r>
              <a:rPr lang="ru-RU" sz="2000" smtClean="0">
                <a:latin typeface="Arial" pitchFamily="34" charset="0"/>
                <a:cs typeface="Arial" pitchFamily="34" charset="0"/>
              </a:rPr>
              <a:t>	Целое число 17-5х должно делиться без остатка на 4. При делении на 4 возможны четыре случая: </a:t>
            </a:r>
          </a:p>
          <a:p>
            <a:r>
              <a:rPr lang="ru-RU" sz="2000" b="1" smtClean="0">
                <a:latin typeface="Arial" pitchFamily="34" charset="0"/>
                <a:cs typeface="Arial" pitchFamily="34" charset="0"/>
              </a:rPr>
              <a:t>	а)</a:t>
            </a:r>
            <a:r>
              <a:rPr lang="ru-RU" sz="2000" smtClean="0">
                <a:latin typeface="Arial" pitchFamily="34" charset="0"/>
                <a:cs typeface="Arial" pitchFamily="34" charset="0"/>
              </a:rPr>
              <a:t> остаток от деления на 4 равен нулю, то есть х=4</a:t>
            </a:r>
            <a:r>
              <a:rPr lang="en-US" sz="2000" smtClean="0">
                <a:latin typeface="Arial" pitchFamily="34" charset="0"/>
                <a:cs typeface="Arial" pitchFamily="34" charset="0"/>
              </a:rPr>
              <a:t>k </a:t>
            </a:r>
            <a:endParaRPr lang="ru-RU" sz="2000" smtClean="0">
              <a:latin typeface="Arial" pitchFamily="34" charset="0"/>
              <a:cs typeface="Arial" pitchFamily="34" charset="0"/>
            </a:endParaRPr>
          </a:p>
          <a:p>
            <a:r>
              <a:rPr lang="ru-RU" sz="2000" b="1" smtClean="0">
                <a:latin typeface="Arial" pitchFamily="34" charset="0"/>
                <a:cs typeface="Arial" pitchFamily="34" charset="0"/>
              </a:rPr>
              <a:t>	б)</a:t>
            </a:r>
            <a:r>
              <a:rPr lang="ru-RU" sz="2000" smtClean="0">
                <a:latin typeface="Arial" pitchFamily="34" charset="0"/>
                <a:cs typeface="Arial" pitchFamily="34" charset="0"/>
              </a:rPr>
              <a:t> остаток от деления на 4 равен единице, то есть х=4</a:t>
            </a:r>
            <a:r>
              <a:rPr lang="en-US" sz="2000" smtClean="0">
                <a:latin typeface="Arial" pitchFamily="34" charset="0"/>
                <a:cs typeface="Arial" pitchFamily="34" charset="0"/>
              </a:rPr>
              <a:t>k</a:t>
            </a:r>
            <a:r>
              <a:rPr lang="ru-RU" sz="2000" smtClean="0">
                <a:latin typeface="Arial" pitchFamily="34" charset="0"/>
                <a:cs typeface="Arial" pitchFamily="34" charset="0"/>
              </a:rPr>
              <a:t>+1 </a:t>
            </a:r>
          </a:p>
          <a:p>
            <a:r>
              <a:rPr lang="ru-RU" sz="2000" b="1" smtClean="0">
                <a:latin typeface="Arial" pitchFamily="34" charset="0"/>
                <a:cs typeface="Arial" pitchFamily="34" charset="0"/>
              </a:rPr>
              <a:t>	в)</a:t>
            </a:r>
            <a:r>
              <a:rPr lang="ru-RU" sz="2000" smtClean="0">
                <a:latin typeface="Arial" pitchFamily="34" charset="0"/>
                <a:cs typeface="Arial" pitchFamily="34" charset="0"/>
              </a:rPr>
              <a:t> остаток от деления на 4 равен двум, то есть х=4</a:t>
            </a:r>
            <a:r>
              <a:rPr lang="en-US" sz="2000" smtClean="0">
                <a:latin typeface="Arial" pitchFamily="34" charset="0"/>
                <a:cs typeface="Arial" pitchFamily="34" charset="0"/>
              </a:rPr>
              <a:t>k</a:t>
            </a:r>
            <a:r>
              <a:rPr lang="ru-RU" sz="2000" smtClean="0">
                <a:latin typeface="Arial" pitchFamily="34" charset="0"/>
                <a:cs typeface="Arial" pitchFamily="34" charset="0"/>
              </a:rPr>
              <a:t>+2 </a:t>
            </a:r>
          </a:p>
          <a:p>
            <a:r>
              <a:rPr lang="ru-RU" sz="2000" b="1" smtClean="0">
                <a:latin typeface="Arial" pitchFamily="34" charset="0"/>
                <a:cs typeface="Arial" pitchFamily="34" charset="0"/>
              </a:rPr>
              <a:t>	г) </a:t>
            </a:r>
            <a:r>
              <a:rPr lang="ru-RU" sz="2000" smtClean="0">
                <a:latin typeface="Arial" pitchFamily="34" charset="0"/>
                <a:cs typeface="Arial" pitchFamily="34" charset="0"/>
              </a:rPr>
              <a:t>остаток от деления на 4 равен трем, то есть х=4</a:t>
            </a:r>
            <a:r>
              <a:rPr lang="en-US" sz="2000" smtClean="0">
                <a:latin typeface="Arial" pitchFamily="34" charset="0"/>
                <a:cs typeface="Arial" pitchFamily="34" charset="0"/>
              </a:rPr>
              <a:t>k</a:t>
            </a:r>
            <a:r>
              <a:rPr lang="ru-RU" sz="2000" smtClean="0">
                <a:latin typeface="Arial" pitchFamily="34" charset="0"/>
                <a:cs typeface="Arial" pitchFamily="34" charset="0"/>
              </a:rPr>
              <a:t>+3, где </a:t>
            </a:r>
            <a:r>
              <a:rPr lang="en-US" sz="2000" smtClean="0">
                <a:latin typeface="Arial" pitchFamily="34" charset="0"/>
                <a:cs typeface="Arial" pitchFamily="34" charset="0"/>
              </a:rPr>
              <a:t>k </a:t>
            </a:r>
            <a:r>
              <a:rPr lang="ru-RU" sz="2000" smtClean="0">
                <a:latin typeface="Arial" pitchFamily="34" charset="0"/>
                <a:cs typeface="Arial" pitchFamily="34" charset="0"/>
              </a:rPr>
              <a:t>- целое число.</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4942" y="3357562"/>
            <a:ext cx="1383722" cy="642942"/>
          </a:xfrm>
          <a:prstGeom prst="rect">
            <a:avLst/>
          </a:prstGeom>
          <a:noFill/>
        </p:spPr>
      </p:pic>
      <p:sp>
        <p:nvSpPr>
          <p:cNvPr id="2051" name="Rectangle 3"/>
          <p:cNvSpPr>
            <a:spLocks noChangeArrowheads="1"/>
          </p:cNvSpPr>
          <p:nvPr/>
        </p:nvSpPr>
        <p:spPr bwMode="auto">
          <a:xfrm>
            <a:off x="0" y="895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5324535"/>
          </a:xfrm>
          <a:prstGeom prst="rect">
            <a:avLst/>
          </a:prstGeom>
          <a:noFill/>
        </p:spPr>
        <p:txBody>
          <a:bodyPr wrap="square" rtlCol="0">
            <a:spAutoFit/>
          </a:bodyPr>
          <a:lstStyle/>
          <a:p>
            <a:pPr algn="just"/>
            <a:r>
              <a:rPr lang="ru-RU" sz="2000" smtClean="0">
                <a:latin typeface="Arial" pitchFamily="34" charset="0"/>
                <a:cs typeface="Arial" pitchFamily="34" charset="0"/>
              </a:rPr>
              <a:t>	Рассмотрим каждый случай отдельно:</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а) </a:t>
            </a:r>
            <a:r>
              <a:rPr lang="ru-RU" sz="2000" smtClean="0">
                <a:latin typeface="Arial" pitchFamily="34" charset="0"/>
                <a:cs typeface="Arial" pitchFamily="34" charset="0"/>
              </a:rPr>
              <a:t>Если</a:t>
            </a:r>
            <a:r>
              <a:rPr lang="ru-RU" sz="2000" b="1" smtClean="0">
                <a:latin typeface="Arial" pitchFamily="34" charset="0"/>
                <a:cs typeface="Arial" pitchFamily="34" charset="0"/>
              </a:rPr>
              <a:t> </a:t>
            </a:r>
            <a:r>
              <a:rPr lang="ru-RU" sz="2000" smtClean="0">
                <a:latin typeface="Arial" pitchFamily="34" charset="0"/>
                <a:cs typeface="Arial" pitchFamily="34" charset="0"/>
              </a:rPr>
              <a:t>х=4</a:t>
            </a:r>
            <a:r>
              <a:rPr lang="en-US" sz="2000" smtClean="0">
                <a:latin typeface="Arial" pitchFamily="34" charset="0"/>
                <a:cs typeface="Arial" pitchFamily="34" charset="0"/>
              </a:rPr>
              <a:t>k</a:t>
            </a:r>
            <a:r>
              <a:rPr lang="ru-RU" sz="2000" smtClean="0">
                <a:latin typeface="Arial" pitchFamily="34" charset="0"/>
                <a:cs typeface="Arial" pitchFamily="34" charset="0"/>
              </a:rPr>
              <a:t>, то  			- не делится нацело на 4, т.к. каждый член разности должен делиться на 4, а число 17 не делится на 4.</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б) </a:t>
            </a:r>
            <a:r>
              <a:rPr lang="ru-RU" sz="2000" smtClean="0">
                <a:latin typeface="Arial" pitchFamily="34" charset="0"/>
                <a:cs typeface="Arial" pitchFamily="34" charset="0"/>
              </a:rPr>
              <a:t>Если х=4</a:t>
            </a:r>
            <a:r>
              <a:rPr lang="en-US" sz="2000" smtClean="0">
                <a:latin typeface="Arial" pitchFamily="34" charset="0"/>
                <a:cs typeface="Arial" pitchFamily="34" charset="0"/>
              </a:rPr>
              <a:t>k</a:t>
            </a:r>
            <a:r>
              <a:rPr lang="ru-RU" sz="2000" smtClean="0">
                <a:latin typeface="Arial" pitchFamily="34" charset="0"/>
                <a:cs typeface="Arial" pitchFamily="34" charset="0"/>
              </a:rPr>
              <a:t>+1, то  				    - делится нацело на 4.</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в) </a:t>
            </a:r>
            <a:r>
              <a:rPr lang="ru-RU" sz="2000" smtClean="0">
                <a:latin typeface="Arial" pitchFamily="34" charset="0"/>
                <a:cs typeface="Arial" pitchFamily="34" charset="0"/>
              </a:rPr>
              <a:t>Если</a:t>
            </a:r>
            <a:r>
              <a:rPr lang="ru-RU" sz="2000" b="1" smtClean="0">
                <a:latin typeface="Arial" pitchFamily="34" charset="0"/>
                <a:cs typeface="Arial" pitchFamily="34" charset="0"/>
              </a:rPr>
              <a:t> </a:t>
            </a:r>
            <a:r>
              <a:rPr lang="ru-RU" sz="2000" smtClean="0">
                <a:latin typeface="Arial" pitchFamily="34" charset="0"/>
                <a:cs typeface="Arial" pitchFamily="34" charset="0"/>
              </a:rPr>
              <a:t>х=4</a:t>
            </a:r>
            <a:r>
              <a:rPr lang="en-US" sz="2000" smtClean="0">
                <a:latin typeface="Arial" pitchFamily="34" charset="0"/>
                <a:cs typeface="Arial" pitchFamily="34" charset="0"/>
              </a:rPr>
              <a:t>k</a:t>
            </a:r>
            <a:r>
              <a:rPr lang="ru-RU" sz="2000" smtClean="0">
                <a:latin typeface="Arial" pitchFamily="34" charset="0"/>
                <a:cs typeface="Arial" pitchFamily="34" charset="0"/>
              </a:rPr>
              <a:t>+2, то </a:t>
            </a:r>
            <a:r>
              <a:rPr lang="en-US" sz="2000" smtClean="0">
                <a:latin typeface="Arial" pitchFamily="34" charset="0"/>
                <a:cs typeface="Arial" pitchFamily="34" charset="0"/>
              </a:rPr>
              <a:t> </a:t>
            </a:r>
            <a:r>
              <a:rPr lang="ru-RU" sz="2000" smtClean="0">
                <a:latin typeface="Arial" pitchFamily="34" charset="0"/>
                <a:cs typeface="Arial" pitchFamily="34" charset="0"/>
              </a:rPr>
              <a:t>					   – не делится на 4.</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г) </a:t>
            </a:r>
            <a:r>
              <a:rPr lang="ru-RU" sz="2000" smtClean="0">
                <a:latin typeface="Arial" pitchFamily="34" charset="0"/>
                <a:cs typeface="Arial" pitchFamily="34" charset="0"/>
              </a:rPr>
              <a:t>Если</a:t>
            </a:r>
            <a:r>
              <a:rPr lang="ru-RU" sz="2000" b="1" smtClean="0">
                <a:latin typeface="Arial" pitchFamily="34" charset="0"/>
                <a:cs typeface="Arial" pitchFamily="34" charset="0"/>
              </a:rPr>
              <a:t> </a:t>
            </a:r>
            <a:r>
              <a:rPr lang="ru-RU" sz="2000" smtClean="0">
                <a:latin typeface="Arial" pitchFamily="34" charset="0"/>
                <a:cs typeface="Arial" pitchFamily="34" charset="0"/>
              </a:rPr>
              <a:t>х=4</a:t>
            </a:r>
            <a:r>
              <a:rPr lang="en-US" sz="2000" smtClean="0">
                <a:latin typeface="Arial" pitchFamily="34" charset="0"/>
                <a:cs typeface="Arial" pitchFamily="34" charset="0"/>
              </a:rPr>
              <a:t>k</a:t>
            </a:r>
            <a:r>
              <a:rPr lang="ru-RU" sz="2000" smtClean="0">
                <a:latin typeface="Arial" pitchFamily="34" charset="0"/>
                <a:cs typeface="Arial" pitchFamily="34" charset="0"/>
              </a:rPr>
              <a:t>+3, то 					   - не делится на 4.</a:t>
            </a:r>
          </a:p>
          <a:p>
            <a:pPr algn="just"/>
            <a:r>
              <a:rPr lang="ru-RU" sz="2000" smtClean="0">
                <a:latin typeface="Arial" pitchFamily="34" charset="0"/>
                <a:cs typeface="Arial" pitchFamily="34" charset="0"/>
              </a:rPr>
              <a:t>	Среди всех возможных вариантов нам подошел лишь один х=4</a:t>
            </a:r>
            <a:r>
              <a:rPr lang="en-US" sz="2000" smtClean="0">
                <a:latin typeface="Arial" pitchFamily="34" charset="0"/>
                <a:cs typeface="Arial" pitchFamily="34" charset="0"/>
              </a:rPr>
              <a:t>k</a:t>
            </a:r>
            <a:r>
              <a:rPr lang="ru-RU" sz="2000" smtClean="0">
                <a:latin typeface="Arial" pitchFamily="34" charset="0"/>
                <a:cs typeface="Arial" pitchFamily="34" charset="0"/>
              </a:rPr>
              <a:t>+1, тогда найдем </a:t>
            </a:r>
            <a:r>
              <a:rPr lang="en-US" sz="2000" smtClean="0">
                <a:latin typeface="Arial" pitchFamily="34" charset="0"/>
                <a:cs typeface="Arial" pitchFamily="34" charset="0"/>
              </a:rPr>
              <a:t>y</a:t>
            </a:r>
            <a:r>
              <a:rPr lang="ru-RU" sz="2000" smtClean="0">
                <a:latin typeface="Arial" pitchFamily="34" charset="0"/>
                <a:cs typeface="Arial" pitchFamily="34" charset="0"/>
              </a:rPr>
              <a:t>.</a:t>
            </a:r>
          </a:p>
          <a:p>
            <a:endParaRPr lang="ru-RU" sz="2000" smtClean="0"/>
          </a:p>
          <a:p>
            <a:pPr algn="just"/>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Целым решением нашего уравнения является любая пара чисел (4</a:t>
            </a:r>
            <a:r>
              <a:rPr lang="en-US" sz="2000" smtClean="0">
                <a:latin typeface="Arial" pitchFamily="34" charset="0"/>
                <a:cs typeface="Arial" pitchFamily="34" charset="0"/>
              </a:rPr>
              <a:t>k</a:t>
            </a:r>
            <a:r>
              <a:rPr lang="ru-RU" sz="2000" smtClean="0">
                <a:latin typeface="Arial" pitchFamily="34" charset="0"/>
                <a:cs typeface="Arial" pitchFamily="34" charset="0"/>
              </a:rPr>
              <a:t>+1;3-5</a:t>
            </a:r>
            <a:r>
              <a:rPr lang="en-US" sz="2000" smtClean="0">
                <a:latin typeface="Arial" pitchFamily="34" charset="0"/>
                <a:cs typeface="Arial" pitchFamily="34" charset="0"/>
              </a:rPr>
              <a:t>k</a:t>
            </a:r>
            <a:r>
              <a:rPr lang="ru-RU" sz="2000" smtClean="0">
                <a:latin typeface="Arial" pitchFamily="34" charset="0"/>
                <a:cs typeface="Arial" pitchFamily="34" charset="0"/>
              </a:rPr>
              <a:t>), где </a:t>
            </a:r>
            <a:r>
              <a:rPr lang="en-US" sz="2000" smtClean="0">
                <a:latin typeface="Arial" pitchFamily="34" charset="0"/>
                <a:cs typeface="Arial" pitchFamily="34" charset="0"/>
              </a:rPr>
              <a:t>k </a:t>
            </a:r>
            <a:r>
              <a:rPr lang="ru-RU" sz="2000" smtClean="0">
                <a:latin typeface="Arial" pitchFamily="34" charset="0"/>
                <a:cs typeface="Arial" pitchFamily="34" charset="0"/>
              </a:rPr>
              <a:t>– любое целое число.</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Ответ:  </a:t>
            </a:r>
            <a:r>
              <a:rPr lang="ru-RU" sz="2000" smtClean="0">
                <a:latin typeface="Arial" pitchFamily="34" charset="0"/>
                <a:cs typeface="Arial" pitchFamily="34" charset="0"/>
              </a:rPr>
              <a:t>(4</a:t>
            </a:r>
            <a:r>
              <a:rPr lang="en-US" sz="2000" smtClean="0">
                <a:latin typeface="Arial" pitchFamily="34" charset="0"/>
                <a:cs typeface="Arial" pitchFamily="34" charset="0"/>
              </a:rPr>
              <a:t>k</a:t>
            </a:r>
            <a:r>
              <a:rPr lang="ru-RU" sz="2000" smtClean="0">
                <a:latin typeface="Arial" pitchFamily="34" charset="0"/>
                <a:cs typeface="Arial" pitchFamily="34" charset="0"/>
              </a:rPr>
              <a:t>+1;3-5</a:t>
            </a:r>
            <a:r>
              <a:rPr lang="en-US" sz="2000" smtClean="0">
                <a:latin typeface="Arial" pitchFamily="34" charset="0"/>
                <a:cs typeface="Arial" pitchFamily="34" charset="0"/>
              </a:rPr>
              <a:t>k</a:t>
            </a:r>
            <a:r>
              <a:rPr lang="ru-RU" sz="2000" smtClean="0">
                <a:latin typeface="Arial" pitchFamily="34" charset="0"/>
                <a:cs typeface="Arial" pitchFamily="34" charset="0"/>
              </a:rPr>
              <a:t>).</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71802" y="1785925"/>
            <a:ext cx="2071702" cy="319707"/>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7"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86116" y="2714620"/>
            <a:ext cx="3360445" cy="285752"/>
          </a:xfrm>
          <a:prstGeom prst="rect">
            <a:avLst/>
          </a:prstGeom>
          <a:noFill/>
        </p:spPr>
      </p:pic>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9"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14678" y="3286124"/>
            <a:ext cx="4200555" cy="357190"/>
          </a:xfrm>
          <a:prstGeom prst="rect">
            <a:avLst/>
          </a:prstGeom>
          <a:noFill/>
        </p:spPr>
      </p:pic>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31" name="Picture 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286116" y="3929066"/>
            <a:ext cx="4200554" cy="357190"/>
          </a:xfrm>
          <a:prstGeom prst="rect">
            <a:avLst/>
          </a:prstGeom>
          <a:noFill/>
        </p:spPr>
      </p:pic>
      <p:sp>
        <p:nvSpPr>
          <p:cNvPr id="1034"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33"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000364" y="4929198"/>
            <a:ext cx="4304916" cy="642942"/>
          </a:xfrm>
          <a:prstGeom prst="rect">
            <a:avLst/>
          </a:prstGeom>
          <a:noFill/>
        </p:spPr>
      </p:pic>
      <p:sp>
        <p:nvSpPr>
          <p:cNvPr id="1035" name="Rectangle 11"/>
          <p:cNvSpPr>
            <a:spLocks noChangeArrowheads="1"/>
          </p:cNvSpPr>
          <p:nvPr/>
        </p:nvSpPr>
        <p:spPr bwMode="auto">
          <a:xfrm>
            <a:off x="0" y="895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4708981"/>
          </a:xfrm>
          <a:prstGeom prst="rect">
            <a:avLst/>
          </a:prstGeom>
          <a:noFill/>
        </p:spPr>
        <p:txBody>
          <a:bodyPr wrap="square" rtlCol="0">
            <a:spAutoFit/>
          </a:bodyPr>
          <a:lstStyle/>
          <a:p>
            <a:r>
              <a:rPr lang="ru-RU" sz="2000" smtClean="0">
                <a:latin typeface="Arial" pitchFamily="34" charset="0"/>
                <a:cs typeface="Arial" pitchFamily="34" charset="0"/>
              </a:rPr>
              <a:t>	</a:t>
            </a:r>
            <a:r>
              <a:rPr lang="ru-RU" sz="2000" smtClean="0"/>
              <a:t> </a:t>
            </a:r>
            <a:r>
              <a:rPr lang="ru-RU" sz="2000" b="1" smtClean="0">
                <a:latin typeface="Arial" pitchFamily="34" charset="0"/>
                <a:cs typeface="Arial" pitchFamily="34" charset="0"/>
              </a:rPr>
              <a:t>Пример. </a:t>
            </a:r>
            <a:r>
              <a:rPr lang="ru-RU" sz="2000" smtClean="0">
                <a:latin typeface="Arial" pitchFamily="34" charset="0"/>
                <a:cs typeface="Arial" pitchFamily="34" charset="0"/>
              </a:rPr>
              <a:t>Найти целочисленные решения уравнения:</a:t>
            </a:r>
          </a:p>
          <a:p>
            <a:pPr algn="just"/>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a:t>
            </a:r>
          </a:p>
          <a:p>
            <a:pPr algn="just"/>
            <a:r>
              <a:rPr lang="ru-RU" sz="2000" b="1" smtClean="0">
                <a:latin typeface="Arial" pitchFamily="34" charset="0"/>
                <a:cs typeface="Arial" pitchFamily="34" charset="0"/>
              </a:rPr>
              <a:t>	Решение. </a:t>
            </a:r>
            <a:r>
              <a:rPr lang="ru-RU" sz="2000" smtClean="0">
                <a:latin typeface="Arial" pitchFamily="34" charset="0"/>
                <a:cs typeface="Arial" pitchFamily="34" charset="0"/>
              </a:rPr>
              <a:t>Воспользуемся формулой разности квадратов</a:t>
            </a:r>
          </a:p>
          <a:p>
            <a:pPr algn="just"/>
            <a:endParaRPr lang="ru-RU" sz="2000" smtClean="0">
              <a:latin typeface="Arial" pitchFamily="34" charset="0"/>
              <a:cs typeface="Arial" pitchFamily="34" charset="0"/>
            </a:endParaRPr>
          </a:p>
          <a:p>
            <a:pPr algn="just"/>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Мы получили произведение двух чисел в левой части уравнения, и в правой части уравнения заметим, что у нас записано простое число, которое делится только на себя и единицу по модулю.</a:t>
            </a:r>
          </a:p>
          <a:p>
            <a:pPr algn="just"/>
            <a:r>
              <a:rPr lang="ru-RU" sz="2000" smtClean="0">
                <a:latin typeface="Arial" pitchFamily="34" charset="0"/>
                <a:cs typeface="Arial" pitchFamily="34" charset="0"/>
              </a:rPr>
              <a:t>	Число 13 получается лишь в четырех случаях при произведении двух чисел:</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а)</a:t>
            </a:r>
            <a:r>
              <a:rPr lang="ru-RU" sz="2000" smtClean="0">
                <a:latin typeface="Arial" pitchFamily="34" charset="0"/>
                <a:cs typeface="Arial" pitchFamily="34" charset="0"/>
              </a:rPr>
              <a:t> Первый сомножитель равен 1, второй сомножитель равен 13.</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б) </a:t>
            </a:r>
            <a:r>
              <a:rPr lang="ru-RU" sz="2000" smtClean="0">
                <a:latin typeface="Arial" pitchFamily="34" charset="0"/>
                <a:cs typeface="Arial" pitchFamily="34" charset="0"/>
              </a:rPr>
              <a:t>Первый сомножитель равен 13, второй сомножитель равен 1.</a:t>
            </a:r>
          </a:p>
          <a:p>
            <a:pPr algn="just"/>
            <a:r>
              <a:rPr lang="ru-RU" sz="2000" b="1" smtClean="0">
                <a:latin typeface="Arial" pitchFamily="34" charset="0"/>
                <a:cs typeface="Arial" pitchFamily="34" charset="0"/>
              </a:rPr>
              <a:t>	в)</a:t>
            </a:r>
            <a:r>
              <a:rPr lang="ru-RU" sz="2000" smtClean="0">
                <a:latin typeface="Arial" pitchFamily="34" charset="0"/>
                <a:cs typeface="Arial" pitchFamily="34" charset="0"/>
              </a:rPr>
              <a:t> Первый сомножитель равен -1, второй сомножитель равен -13.</a:t>
            </a:r>
          </a:p>
          <a:p>
            <a:pPr algn="just"/>
            <a:r>
              <a:rPr lang="ru-RU" sz="2000" b="1" smtClean="0">
                <a:latin typeface="Arial" pitchFamily="34" charset="0"/>
                <a:cs typeface="Arial" pitchFamily="34" charset="0"/>
              </a:rPr>
              <a:t>	г)</a:t>
            </a:r>
            <a:r>
              <a:rPr lang="ru-RU" sz="2000" smtClean="0">
                <a:latin typeface="Arial" pitchFamily="34" charset="0"/>
                <a:cs typeface="Arial" pitchFamily="34" charset="0"/>
              </a:rPr>
              <a:t> Первый сомножитель равен -13, второй сомножитель равен -1.</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96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969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357554" y="1928802"/>
            <a:ext cx="2366027" cy="428628"/>
          </a:xfrm>
          <a:prstGeom prst="rect">
            <a:avLst/>
          </a:prstGeom>
          <a:noFill/>
        </p:spPr>
      </p:pic>
      <p:sp>
        <p:nvSpPr>
          <p:cNvPr id="29699"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970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9700"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86050" y="2786058"/>
            <a:ext cx="3497604" cy="428628"/>
          </a:xfrm>
          <a:prstGeom prst="rect">
            <a:avLst/>
          </a:prstGeom>
          <a:noFill/>
        </p:spPr>
      </p:pic>
      <p:sp>
        <p:nvSpPr>
          <p:cNvPr id="29702" name="Rectangle 6"/>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2214554"/>
            <a:ext cx="9001156" cy="3170099"/>
          </a:xfrm>
          <a:prstGeom prst="rect">
            <a:avLst/>
          </a:prstGeom>
          <a:noFill/>
        </p:spPr>
        <p:txBody>
          <a:bodyPr wrap="square" rtlCol="0">
            <a:spAutoFit/>
          </a:bodyPr>
          <a:lstStyle/>
          <a:p>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Значит, нам надо решить совокупность 4 систем.</a:t>
            </a:r>
          </a:p>
          <a:p>
            <a:r>
              <a:rPr lang="ru-RU" sz="2000" smtClean="0">
                <a:latin typeface="Arial" pitchFamily="34" charset="0"/>
                <a:cs typeface="Arial" pitchFamily="34" charset="0"/>
              </a:rPr>
              <a:t>	а)		б)		в)		г)</a:t>
            </a:r>
          </a:p>
          <a:p>
            <a:endParaRPr lang="ru-RU" sz="2000" smtClean="0">
              <a:latin typeface="Arial" pitchFamily="34" charset="0"/>
              <a:cs typeface="Arial" pitchFamily="34" charset="0"/>
            </a:endParaRPr>
          </a:p>
          <a:p>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Решением каждой системы у нас служат пара чисел:</a:t>
            </a:r>
          </a:p>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а)</a:t>
            </a:r>
            <a:r>
              <a:rPr lang="ru-RU" sz="2000" smtClean="0">
                <a:latin typeface="Arial" pitchFamily="34" charset="0"/>
                <a:cs typeface="Arial" pitchFamily="34" charset="0"/>
              </a:rPr>
              <a:t> (1.75;3) </a:t>
            </a:r>
            <a:r>
              <a:rPr lang="ru-RU" sz="2000" b="1" smtClean="0">
                <a:latin typeface="Arial" pitchFamily="34" charset="0"/>
                <a:cs typeface="Arial" pitchFamily="34" charset="0"/>
              </a:rPr>
              <a:t>б)</a:t>
            </a:r>
            <a:r>
              <a:rPr lang="ru-RU" sz="2000" smtClean="0">
                <a:latin typeface="Arial" pitchFamily="34" charset="0"/>
                <a:cs typeface="Arial" pitchFamily="34" charset="0"/>
              </a:rPr>
              <a:t> (1.75;-3) </a:t>
            </a:r>
            <a:r>
              <a:rPr lang="ru-RU" sz="2000" b="1" smtClean="0">
                <a:latin typeface="Arial" pitchFamily="34" charset="0"/>
                <a:cs typeface="Arial" pitchFamily="34" charset="0"/>
              </a:rPr>
              <a:t>в)</a:t>
            </a:r>
            <a:r>
              <a:rPr lang="ru-RU" sz="2000" smtClean="0">
                <a:latin typeface="Arial" pitchFamily="34" charset="0"/>
                <a:cs typeface="Arial" pitchFamily="34" charset="0"/>
              </a:rPr>
              <a:t> (-1.75;-3) </a:t>
            </a:r>
            <a:r>
              <a:rPr lang="ru-RU" sz="2000" b="1" smtClean="0">
                <a:latin typeface="Arial" pitchFamily="34" charset="0"/>
                <a:cs typeface="Arial" pitchFamily="34" charset="0"/>
              </a:rPr>
              <a:t>г)</a:t>
            </a:r>
            <a:r>
              <a:rPr lang="ru-RU" sz="2000" smtClean="0">
                <a:latin typeface="Arial" pitchFamily="34" charset="0"/>
                <a:cs typeface="Arial" pitchFamily="34" charset="0"/>
              </a:rPr>
              <a:t> (-1.75;3)</a:t>
            </a:r>
          </a:p>
          <a:p>
            <a:pPr algn="just"/>
            <a:r>
              <a:rPr lang="ru-RU" sz="2000" smtClean="0">
                <a:latin typeface="Arial" pitchFamily="34" charset="0"/>
                <a:cs typeface="Arial" pitchFamily="34" charset="0"/>
              </a:rPr>
              <a:t>	В данном примере, целочисленных решений получается, что нет, но суть метода решения должна быть ясна. </a:t>
            </a:r>
          </a:p>
          <a:p>
            <a:pPr algn="just"/>
            <a:r>
              <a:rPr lang="ru-RU" sz="2000" smtClean="0">
                <a:latin typeface="Arial" pitchFamily="34" charset="0"/>
                <a:cs typeface="Arial" pitchFamily="34" charset="0"/>
              </a:rPr>
              <a:t>	</a:t>
            </a:r>
          </a:p>
          <a:p>
            <a:pPr algn="just"/>
            <a:r>
              <a:rPr lang="ru-RU" sz="2000" b="1" smtClean="0">
                <a:latin typeface="Arial" pitchFamily="34" charset="0"/>
                <a:cs typeface="Arial" pitchFamily="34" charset="0"/>
              </a:rPr>
              <a:t>	Ответ:</a:t>
            </a:r>
            <a:r>
              <a:rPr lang="ru-RU" sz="2000" smtClean="0">
                <a:latin typeface="Arial" pitchFamily="34" charset="0"/>
                <a:cs typeface="Arial" pitchFamily="34" charset="0"/>
              </a:rPr>
              <a:t> целочисленных решений нет. </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867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285852" y="2643182"/>
            <a:ext cx="1333509" cy="500066"/>
          </a:xfrm>
          <a:prstGeom prst="rect">
            <a:avLst/>
          </a:prstGeom>
          <a:noFill/>
        </p:spPr>
      </p:pic>
      <p:sp>
        <p:nvSpPr>
          <p:cNvPr id="286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8675"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143240" y="2643182"/>
            <a:ext cx="1428761" cy="535786"/>
          </a:xfrm>
          <a:prstGeom prst="rect">
            <a:avLst/>
          </a:prstGeom>
          <a:noFill/>
        </p:spPr>
      </p:pic>
      <p:sp>
        <p:nvSpPr>
          <p:cNvPr id="286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8677"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000628" y="2643182"/>
            <a:ext cx="1489085" cy="500066"/>
          </a:xfrm>
          <a:prstGeom prst="rect">
            <a:avLst/>
          </a:prstGeom>
          <a:noFill/>
        </p:spPr>
      </p:pic>
      <p:sp>
        <p:nvSpPr>
          <p:cNvPr id="286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8679" name="Picture 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786578" y="2643182"/>
            <a:ext cx="1489085" cy="50006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2143116"/>
            <a:ext cx="6000760" cy="4401205"/>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Перейдем к неравенствам. </a:t>
            </a:r>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Неравенства вида </a:t>
            </a:r>
            <a:r>
              <a:rPr lang="en-US" sz="2000" smtClean="0">
                <a:latin typeface="Arial" pitchFamily="34" charset="0"/>
                <a:cs typeface="Arial" pitchFamily="34" charset="0"/>
              </a:rPr>
              <a:t>p</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a:t>
            </a:r>
            <a:r>
              <a:rPr lang="en-US" sz="2000" smtClean="0">
                <a:latin typeface="Arial" pitchFamily="34" charset="0"/>
                <a:cs typeface="Arial" pitchFamily="34" charset="0"/>
              </a:rPr>
              <a:t>y</a:t>
            </a:r>
            <a:r>
              <a:rPr lang="ru-RU" sz="2000" smtClean="0">
                <a:latin typeface="Arial" pitchFamily="34" charset="0"/>
                <a:cs typeface="Arial" pitchFamily="34" charset="0"/>
              </a:rPr>
              <a:t>)&gt;0, </a:t>
            </a:r>
            <a:r>
              <a:rPr lang="en-US" sz="2000" smtClean="0">
                <a:latin typeface="Arial" pitchFamily="34" charset="0"/>
                <a:cs typeface="Arial" pitchFamily="34" charset="0"/>
              </a:rPr>
              <a:t>p</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a:t>
            </a:r>
            <a:r>
              <a:rPr lang="en-US" sz="2000" smtClean="0">
                <a:latin typeface="Arial" pitchFamily="34" charset="0"/>
                <a:cs typeface="Arial" pitchFamily="34" charset="0"/>
              </a:rPr>
              <a:t>y</a:t>
            </a:r>
            <a:r>
              <a:rPr lang="ru-RU" sz="2000" smtClean="0">
                <a:latin typeface="Arial" pitchFamily="34" charset="0"/>
                <a:cs typeface="Arial" pitchFamily="34" charset="0"/>
              </a:rPr>
              <a:t>)&lt;0 – называются неравенствами с двумя переменными, где </a:t>
            </a:r>
            <a:r>
              <a:rPr lang="en-US" sz="2000" smtClean="0">
                <a:latin typeface="Arial" pitchFamily="34" charset="0"/>
                <a:cs typeface="Arial" pitchFamily="34" charset="0"/>
              </a:rPr>
              <a:t>p</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a:t>
            </a:r>
            <a:r>
              <a:rPr lang="en-US" sz="2000" smtClean="0">
                <a:latin typeface="Arial" pitchFamily="34" charset="0"/>
                <a:cs typeface="Arial" pitchFamily="34" charset="0"/>
              </a:rPr>
              <a:t>y</a:t>
            </a:r>
            <a:r>
              <a:rPr lang="ru-RU" sz="2000" smtClean="0">
                <a:latin typeface="Arial" pitchFamily="34" charset="0"/>
                <a:cs typeface="Arial" pitchFamily="34" charset="0"/>
              </a:rPr>
              <a:t>) – алгебраическое выражение. Решением неравенства </a:t>
            </a:r>
            <a:r>
              <a:rPr lang="en-US" sz="2000" smtClean="0">
                <a:latin typeface="Arial" pitchFamily="34" charset="0"/>
                <a:cs typeface="Arial" pitchFamily="34" charset="0"/>
              </a:rPr>
              <a:t>p</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a:t>
            </a:r>
            <a:r>
              <a:rPr lang="en-US" sz="2000" smtClean="0">
                <a:latin typeface="Arial" pitchFamily="34" charset="0"/>
                <a:cs typeface="Arial" pitchFamily="34" charset="0"/>
              </a:rPr>
              <a:t>y</a:t>
            </a:r>
            <a:r>
              <a:rPr lang="ru-RU" sz="2000" smtClean="0">
                <a:latin typeface="Arial" pitchFamily="34" charset="0"/>
                <a:cs typeface="Arial" pitchFamily="34" charset="0"/>
              </a:rPr>
              <a:t>)&gt;0 называют всякую пару чисел, которые удовлетворяют данному неравенству (неравенство превращается в верное числовое неравенство). Решения неравенств с двумя переменными опять же проще изображать на графиках в декартовой системе координат. Рассмотрим несколько примеров.</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Рисунок 13" descr="мал.jpg"/>
          <p:cNvPicPr>
            <a:picLocks noChangeAspect="1"/>
          </p:cNvPicPr>
          <p:nvPr/>
        </p:nvPicPr>
        <p:blipFill>
          <a:blip r:embed="rId2"/>
          <a:stretch>
            <a:fillRect/>
          </a:stretch>
        </p:blipFill>
        <p:spPr>
          <a:xfrm>
            <a:off x="6643702" y="2428868"/>
            <a:ext cx="1905000" cy="3810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3477875"/>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b="1" smtClean="0">
                <a:latin typeface="Arial" pitchFamily="34" charset="0"/>
                <a:cs typeface="Arial" pitchFamily="34" charset="0"/>
              </a:rPr>
              <a:t>Пример. </a:t>
            </a:r>
            <a:r>
              <a:rPr lang="ru-RU" sz="2000" smtClean="0">
                <a:latin typeface="Arial" pitchFamily="34" charset="0"/>
                <a:cs typeface="Arial" pitchFamily="34" charset="0"/>
              </a:rPr>
              <a:t>Решить неравенство </a:t>
            </a:r>
          </a:p>
          <a:p>
            <a:pPr algn="ctr"/>
            <a:r>
              <a:rPr lang="ru-RU" sz="2000" smtClean="0">
                <a:latin typeface="Arial" pitchFamily="34" charset="0"/>
                <a:cs typeface="Arial" pitchFamily="34" charset="0"/>
              </a:rPr>
              <a:t>2</a:t>
            </a:r>
            <a:r>
              <a:rPr lang="en-US" sz="2000" smtClean="0">
                <a:latin typeface="Arial" pitchFamily="34" charset="0"/>
                <a:cs typeface="Arial" pitchFamily="34" charset="0"/>
              </a:rPr>
              <a:t>x</a:t>
            </a:r>
            <a:r>
              <a:rPr lang="ru-RU" sz="2000" smtClean="0">
                <a:latin typeface="Arial" pitchFamily="34" charset="0"/>
                <a:cs typeface="Arial" pitchFamily="34" charset="0"/>
              </a:rPr>
              <a:t>+5</a:t>
            </a:r>
            <a:r>
              <a:rPr lang="en-US" sz="2000" smtClean="0">
                <a:latin typeface="Arial" pitchFamily="34" charset="0"/>
                <a:cs typeface="Arial" pitchFamily="34" charset="0"/>
              </a:rPr>
              <a:t>y</a:t>
            </a:r>
            <a:r>
              <a:rPr lang="ru-RU" sz="2000" smtClean="0">
                <a:latin typeface="Arial" pitchFamily="34" charset="0"/>
                <a:cs typeface="Arial" pitchFamily="34" charset="0"/>
              </a:rPr>
              <a:t>&gt;7</a:t>
            </a:r>
            <a:r>
              <a:rPr lang="en-US" sz="2000" smtClean="0">
                <a:latin typeface="Arial" pitchFamily="34" charset="0"/>
                <a:cs typeface="Arial" pitchFamily="34" charset="0"/>
              </a:rPr>
              <a:t>.</a:t>
            </a:r>
            <a:endParaRPr lang="ru-RU" sz="2000" smtClean="0">
              <a:latin typeface="Arial" pitchFamily="34" charset="0"/>
              <a:cs typeface="Arial" pitchFamily="34" charset="0"/>
            </a:endParaRPr>
          </a:p>
          <a:p>
            <a:pPr algn="just"/>
            <a:r>
              <a:rPr lang="en-US" sz="2000" smtClean="0">
                <a:latin typeface="Arial" pitchFamily="34" charset="0"/>
                <a:cs typeface="Arial" pitchFamily="34" charset="0"/>
              </a:rPr>
              <a:t>	</a:t>
            </a:r>
            <a:r>
              <a:rPr lang="ru-RU" sz="2000" b="1" smtClean="0">
                <a:latin typeface="Arial" pitchFamily="34" charset="0"/>
                <a:cs typeface="Arial" pitchFamily="34" charset="0"/>
              </a:rPr>
              <a:t>Решение.</a:t>
            </a:r>
            <a:r>
              <a:rPr lang="ru-RU" sz="2000" smtClean="0">
                <a:latin typeface="Arial" pitchFamily="34" charset="0"/>
                <a:cs typeface="Arial" pitchFamily="34" charset="0"/>
              </a:rPr>
              <a:t> Для начала выразим у через х:</a:t>
            </a:r>
          </a:p>
          <a:p>
            <a:pPr algn="just"/>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a:t>
            </a:r>
          </a:p>
          <a:p>
            <a:pPr algn="just"/>
            <a:r>
              <a:rPr lang="ru-RU" sz="2000" smtClean="0">
                <a:latin typeface="Arial" pitchFamily="34" charset="0"/>
                <a:cs typeface="Arial" pitchFamily="34" charset="0"/>
              </a:rPr>
              <a:t>	Построим прямую 		</a:t>
            </a:r>
            <a:r>
              <a:rPr lang="ru-RU" sz="2000" b="1" smtClean="0">
                <a:latin typeface="Arial" pitchFamily="34" charset="0"/>
                <a:cs typeface="Arial" pitchFamily="34" charset="0"/>
              </a:rPr>
              <a:t>, </a:t>
            </a:r>
            <a:r>
              <a:rPr lang="ru-RU" sz="2000" smtClean="0">
                <a:latin typeface="Arial" pitchFamily="34" charset="0"/>
                <a:cs typeface="Arial" pitchFamily="34" charset="0"/>
              </a:rPr>
              <a:t>множество всех</a:t>
            </a:r>
            <a:r>
              <a:rPr lang="ru-RU" sz="2000" b="1" smtClean="0">
                <a:latin typeface="Arial" pitchFamily="34" charset="0"/>
                <a:cs typeface="Arial" pitchFamily="34" charset="0"/>
              </a:rPr>
              <a:t> </a:t>
            </a:r>
            <a:r>
              <a:rPr lang="ru-RU" sz="2000" smtClean="0">
                <a:latin typeface="Arial" pitchFamily="34" charset="0"/>
                <a:cs typeface="Arial" pitchFamily="34" charset="0"/>
              </a:rPr>
              <a:t>решений требуемого неравенства расположены либо выше, либо ниже данной прямой. </a:t>
            </a:r>
          </a:p>
          <a:p>
            <a:pPr algn="just"/>
            <a:r>
              <a:rPr lang="ru-RU" sz="2000" smtClean="0">
                <a:latin typeface="Arial" pitchFamily="34" charset="0"/>
                <a:cs typeface="Arial" pitchFamily="34" charset="0"/>
              </a:rPr>
              <a:t> </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66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66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000496" y="2428868"/>
            <a:ext cx="1155708" cy="571504"/>
          </a:xfrm>
          <a:prstGeom prst="rect">
            <a:avLst/>
          </a:prstGeom>
          <a:noFill/>
        </p:spPr>
      </p:pic>
      <p:sp>
        <p:nvSpPr>
          <p:cNvPr id="26627" name="Rectangle 3"/>
          <p:cNvSpPr>
            <a:spLocks noChangeArrowheads="1"/>
          </p:cNvSpPr>
          <p:nvPr/>
        </p:nvSpPr>
        <p:spPr bwMode="auto">
          <a:xfrm>
            <a:off x="0" y="8858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66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6628"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428992" y="2928934"/>
            <a:ext cx="866775" cy="428625"/>
          </a:xfrm>
          <a:prstGeom prst="rect">
            <a:avLst/>
          </a:prstGeom>
          <a:noFill/>
        </p:spPr>
      </p:pic>
      <p:pic>
        <p:nvPicPr>
          <p:cNvPr id="19" name="Рисунок 18" descr="1356.png"/>
          <p:cNvPicPr/>
          <p:nvPr/>
        </p:nvPicPr>
        <p:blipFill>
          <a:blip r:embed="rId4"/>
          <a:stretch>
            <a:fillRect/>
          </a:stretch>
        </p:blipFill>
        <p:spPr>
          <a:xfrm>
            <a:off x="2857488" y="3714752"/>
            <a:ext cx="3286148" cy="278608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2862322"/>
          </a:xfrm>
          <a:prstGeom prst="rect">
            <a:avLst/>
          </a:prstGeom>
          <a:noFill/>
        </p:spPr>
        <p:txBody>
          <a:bodyPr wrap="square" rtlCol="0">
            <a:spAutoFit/>
          </a:bodyPr>
          <a:lstStyle/>
          <a:p>
            <a:pPr algn="just"/>
            <a:r>
              <a:rPr lang="ru-RU" sz="2000" smtClean="0">
                <a:latin typeface="Arial" pitchFamily="34" charset="0"/>
                <a:cs typeface="Arial" pitchFamily="34" charset="0"/>
              </a:rPr>
              <a:t>	Можно подставить любую пару чисел и проверить выполнилось неравенство или нет, если неравенство выполнилось, то мы и выбираем в качестве решения ту область, которой принадлежат эти пара чисел, если не выполнилось, то выбираем противоположную область.</a:t>
            </a:r>
          </a:p>
          <a:p>
            <a:pPr algn="just"/>
            <a:r>
              <a:rPr lang="ru-RU" sz="2000" smtClean="0">
                <a:latin typeface="Arial" pitchFamily="34" charset="0"/>
                <a:cs typeface="Arial" pitchFamily="34" charset="0"/>
              </a:rPr>
              <a:t>	Давайте подставим пару (1</a:t>
            </a:r>
            <a:r>
              <a:rPr lang="en-US" sz="2000" smtClean="0">
                <a:latin typeface="Arial" pitchFamily="34" charset="0"/>
                <a:cs typeface="Arial" pitchFamily="34" charset="0"/>
              </a:rPr>
              <a:t>;2</a:t>
            </a:r>
            <a:r>
              <a:rPr lang="ru-RU" sz="2000" smtClean="0">
                <a:latin typeface="Arial" pitchFamily="34" charset="0"/>
                <a:cs typeface="Arial" pitchFamily="34" charset="0"/>
              </a:rPr>
              <a:t>)</a:t>
            </a:r>
          </a:p>
          <a:p>
            <a:pPr algn="just"/>
            <a:endParaRPr lang="ru-RU" sz="2000" smtClean="0">
              <a:latin typeface="Arial" pitchFamily="34" charset="0"/>
              <a:cs typeface="Arial" pitchFamily="34" charset="0"/>
            </a:endParaRPr>
          </a:p>
          <a:p>
            <a:pPr algn="just"/>
            <a:endParaRPr lang="ru-RU" sz="2000" smtClean="0">
              <a:latin typeface="Arial" pitchFamily="34" charset="0"/>
              <a:cs typeface="Arial" pitchFamily="34" charset="0"/>
            </a:endParaRPr>
          </a:p>
          <a:p>
            <a:pPr algn="ctr"/>
            <a:r>
              <a:rPr lang="ru-RU" sz="2000" smtClean="0">
                <a:latin typeface="Arial" pitchFamily="34" charset="0"/>
                <a:cs typeface="Arial" pitchFamily="34" charset="0"/>
              </a:rPr>
              <a:t>2</a:t>
            </a:r>
            <a:r>
              <a:rPr lang="en-US" sz="2000" smtClean="0">
                <a:latin typeface="Arial" pitchFamily="34" charset="0"/>
                <a:cs typeface="Arial" pitchFamily="34" charset="0"/>
              </a:rPr>
              <a:t>&gt;1 </a:t>
            </a:r>
            <a:r>
              <a:rPr lang="ru-RU" sz="2000" smtClean="0">
                <a:latin typeface="Arial" pitchFamily="34" charset="0"/>
                <a:cs typeface="Arial" pitchFamily="34" charset="0"/>
              </a:rPr>
              <a:t>– верное неравенство.</a:t>
            </a:r>
          </a:p>
          <a:p>
            <a:pPr algn="just"/>
            <a:r>
              <a:rPr lang="ru-RU" sz="2000" smtClean="0">
                <a:latin typeface="Arial" pitchFamily="34" charset="0"/>
                <a:cs typeface="Arial" pitchFamily="34" charset="0"/>
              </a:rPr>
              <a:t>	</a:t>
            </a:r>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560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857620" y="3071810"/>
            <a:ext cx="889006" cy="500066"/>
          </a:xfrm>
          <a:prstGeom prst="rect">
            <a:avLst/>
          </a:prstGeom>
          <a:noFill/>
        </p:spPr>
      </p:pic>
      <p:sp>
        <p:nvSpPr>
          <p:cNvPr id="25603" name="Rectangle 3"/>
          <p:cNvSpPr>
            <a:spLocks noChangeArrowheads="1"/>
          </p:cNvSpPr>
          <p:nvPr/>
        </p:nvSpPr>
        <p:spPr bwMode="auto">
          <a:xfrm>
            <a:off x="0" y="8858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7" name="Рисунок 16" descr="13561.png"/>
          <p:cNvPicPr/>
          <p:nvPr/>
        </p:nvPicPr>
        <p:blipFill>
          <a:blip r:embed="rId3"/>
          <a:stretch>
            <a:fillRect/>
          </a:stretch>
        </p:blipFill>
        <p:spPr>
          <a:xfrm>
            <a:off x="5572132" y="3929066"/>
            <a:ext cx="3071834" cy="2928934"/>
          </a:xfrm>
          <a:prstGeom prst="rect">
            <a:avLst/>
          </a:prstGeom>
        </p:spPr>
      </p:pic>
      <p:sp>
        <p:nvSpPr>
          <p:cNvPr id="18" name="TextBox 17"/>
          <p:cNvSpPr txBox="1"/>
          <p:nvPr/>
        </p:nvSpPr>
        <p:spPr>
          <a:xfrm>
            <a:off x="500034" y="4286256"/>
            <a:ext cx="4643470" cy="1631216"/>
          </a:xfrm>
          <a:prstGeom prst="rect">
            <a:avLst/>
          </a:prstGeom>
          <a:noFill/>
        </p:spPr>
        <p:txBody>
          <a:bodyPr wrap="square" rtlCol="0">
            <a:spAutoFit/>
          </a:bodyPr>
          <a:lstStyle/>
          <a:p>
            <a:pPr algn="just"/>
            <a:r>
              <a:rPr lang="ru-RU" sz="2000" smtClean="0">
                <a:latin typeface="Arial" pitchFamily="34" charset="0"/>
                <a:cs typeface="Arial" pitchFamily="34" charset="0"/>
              </a:rPr>
              <a:t>Значит, мы должны выбрать область выше нашей прямой, область в которой выполняется наше неравенство, обычно принято изображать штриховкой.</a:t>
            </a:r>
            <a:endParaRPr lang="ru-RU" sz="2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3785652"/>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b="1" smtClean="0">
                <a:latin typeface="Arial" pitchFamily="34" charset="0"/>
                <a:cs typeface="Arial" pitchFamily="34" charset="0"/>
              </a:rPr>
              <a:t>Пример. </a:t>
            </a:r>
            <a:r>
              <a:rPr lang="ru-RU" smtClean="0">
                <a:latin typeface="Arial" pitchFamily="34" charset="0"/>
                <a:cs typeface="Arial" pitchFamily="34" charset="0"/>
              </a:rPr>
              <a:t>Решить неравенство</a:t>
            </a:r>
          </a:p>
          <a:p>
            <a:pPr algn="ctr"/>
            <a:r>
              <a:rPr lang="en-US" smtClean="0">
                <a:latin typeface="Arial" pitchFamily="34" charset="0"/>
                <a:cs typeface="Arial" pitchFamily="34" charset="0"/>
              </a:rPr>
              <a:t>xy</a:t>
            </a:r>
            <a:r>
              <a:rPr lang="ru-RU" smtClean="0">
                <a:latin typeface="Arial" pitchFamily="34" charset="0"/>
                <a:cs typeface="Arial" pitchFamily="34" charset="0"/>
              </a:rPr>
              <a:t>&lt;3.</a:t>
            </a:r>
          </a:p>
          <a:p>
            <a:pPr algn="just"/>
            <a:r>
              <a:rPr lang="ru-RU" smtClean="0">
                <a:latin typeface="Arial" pitchFamily="34" charset="0"/>
                <a:cs typeface="Arial" pitchFamily="34" charset="0"/>
              </a:rPr>
              <a:t>	</a:t>
            </a:r>
            <a:r>
              <a:rPr lang="ru-RU" b="1" smtClean="0">
                <a:latin typeface="Arial" pitchFamily="34" charset="0"/>
                <a:cs typeface="Arial" pitchFamily="34" charset="0"/>
              </a:rPr>
              <a:t>Решение. </a:t>
            </a:r>
            <a:r>
              <a:rPr lang="ru-RU" smtClean="0">
                <a:latin typeface="Arial" pitchFamily="34" charset="0"/>
                <a:cs typeface="Arial" pitchFamily="34" charset="0"/>
              </a:rPr>
              <a:t>Рассмотрим три возможных случая</a:t>
            </a:r>
          </a:p>
          <a:p>
            <a:pPr algn="just"/>
            <a:r>
              <a:rPr lang="ru-RU" smtClean="0">
                <a:latin typeface="Arial" pitchFamily="34" charset="0"/>
                <a:cs typeface="Arial" pitchFamily="34" charset="0"/>
              </a:rPr>
              <a:t>	</a:t>
            </a:r>
            <a:r>
              <a:rPr lang="ru-RU" b="1" smtClean="0">
                <a:latin typeface="Arial" pitchFamily="34" charset="0"/>
                <a:cs typeface="Arial" pitchFamily="34" charset="0"/>
              </a:rPr>
              <a:t>а)</a:t>
            </a:r>
            <a:r>
              <a:rPr lang="ru-RU" smtClean="0">
                <a:latin typeface="Arial" pitchFamily="34" charset="0"/>
                <a:cs typeface="Arial" pitchFamily="34" charset="0"/>
              </a:rPr>
              <a:t> х=0, то получаем верное неравенство 0&lt;3, что значит, неравенство выполняется для любых у если х=0.</a:t>
            </a:r>
          </a:p>
          <a:p>
            <a:pPr algn="just"/>
            <a:r>
              <a:rPr lang="ru-RU" smtClean="0">
                <a:latin typeface="Arial" pitchFamily="34" charset="0"/>
                <a:cs typeface="Arial" pitchFamily="34" charset="0"/>
              </a:rPr>
              <a:t>	</a:t>
            </a:r>
            <a:r>
              <a:rPr lang="ru-RU" b="1" smtClean="0">
                <a:latin typeface="Arial" pitchFamily="34" charset="0"/>
                <a:cs typeface="Arial" pitchFamily="34" charset="0"/>
              </a:rPr>
              <a:t>б) </a:t>
            </a:r>
            <a:r>
              <a:rPr lang="ru-RU" smtClean="0">
                <a:latin typeface="Arial" pitchFamily="34" charset="0"/>
                <a:cs typeface="Arial" pitchFamily="34" charset="0"/>
              </a:rPr>
              <a:t>х&gt;0, перейдем к неравенству </a:t>
            </a:r>
            <a:r>
              <a:rPr lang="en-US" smtClean="0">
                <a:latin typeface="Arial" pitchFamily="34" charset="0"/>
                <a:cs typeface="Arial" pitchFamily="34" charset="0"/>
              </a:rPr>
              <a:t>y</a:t>
            </a:r>
            <a:r>
              <a:rPr lang="ru-RU" smtClean="0">
                <a:latin typeface="Arial" pitchFamily="34" charset="0"/>
                <a:cs typeface="Arial" pitchFamily="34" charset="0"/>
              </a:rPr>
              <a:t>&lt;3/</a:t>
            </a:r>
            <a:r>
              <a:rPr lang="en-US" smtClean="0">
                <a:latin typeface="Arial" pitchFamily="34" charset="0"/>
                <a:cs typeface="Arial" pitchFamily="34" charset="0"/>
              </a:rPr>
              <a:t>x </a:t>
            </a:r>
            <a:r>
              <a:rPr lang="ru-RU" smtClean="0">
                <a:latin typeface="Arial" pitchFamily="34" charset="0"/>
                <a:cs typeface="Arial" pitchFamily="34" charset="0"/>
              </a:rPr>
              <a:t>– данному неравенству, в правой полуплоскости, удовлетворяют множество всех точек ниже прямой </a:t>
            </a:r>
            <a:r>
              <a:rPr lang="en-US" smtClean="0">
                <a:latin typeface="Arial" pitchFamily="34" charset="0"/>
                <a:cs typeface="Arial" pitchFamily="34" charset="0"/>
              </a:rPr>
              <a:t>y</a:t>
            </a:r>
            <a:r>
              <a:rPr lang="ru-RU" smtClean="0">
                <a:latin typeface="Arial" pitchFamily="34" charset="0"/>
                <a:cs typeface="Arial" pitchFamily="34" charset="0"/>
              </a:rPr>
              <a:t>=3/</a:t>
            </a:r>
            <a:r>
              <a:rPr lang="en-US" smtClean="0">
                <a:latin typeface="Arial" pitchFamily="34" charset="0"/>
                <a:cs typeface="Arial" pitchFamily="34" charset="0"/>
              </a:rPr>
              <a:t>x</a:t>
            </a:r>
            <a:r>
              <a:rPr lang="ru-RU" smtClean="0">
                <a:latin typeface="Arial" pitchFamily="34" charset="0"/>
                <a:cs typeface="Arial" pitchFamily="34" charset="0"/>
              </a:rPr>
              <a:t>.</a:t>
            </a:r>
          </a:p>
          <a:p>
            <a:pPr algn="just"/>
            <a:r>
              <a:rPr lang="ru-RU" smtClean="0">
                <a:latin typeface="Arial" pitchFamily="34" charset="0"/>
                <a:cs typeface="Arial" pitchFamily="34" charset="0"/>
              </a:rPr>
              <a:t>	</a:t>
            </a:r>
            <a:r>
              <a:rPr lang="ru-RU" b="1" smtClean="0">
                <a:latin typeface="Arial" pitchFamily="34" charset="0"/>
                <a:cs typeface="Arial" pitchFamily="34" charset="0"/>
              </a:rPr>
              <a:t>в)</a:t>
            </a:r>
            <a:r>
              <a:rPr lang="ru-RU" smtClean="0">
                <a:latin typeface="Arial" pitchFamily="34" charset="0"/>
                <a:cs typeface="Arial" pitchFamily="34" charset="0"/>
              </a:rPr>
              <a:t> </a:t>
            </a:r>
            <a:r>
              <a:rPr lang="en-US" smtClean="0">
                <a:latin typeface="Arial" pitchFamily="34" charset="0"/>
                <a:cs typeface="Arial" pitchFamily="34" charset="0"/>
              </a:rPr>
              <a:t>x</a:t>
            </a:r>
            <a:r>
              <a:rPr lang="ru-RU" smtClean="0">
                <a:latin typeface="Arial" pitchFamily="34" charset="0"/>
                <a:cs typeface="Arial" pitchFamily="34" charset="0"/>
              </a:rPr>
              <a:t>&lt;0, перейдем к неравенству </a:t>
            </a:r>
            <a:r>
              <a:rPr lang="en-US" smtClean="0">
                <a:latin typeface="Arial" pitchFamily="34" charset="0"/>
                <a:cs typeface="Arial" pitchFamily="34" charset="0"/>
              </a:rPr>
              <a:t>y</a:t>
            </a:r>
            <a:r>
              <a:rPr lang="ru-RU" smtClean="0">
                <a:latin typeface="Arial" pitchFamily="34" charset="0"/>
                <a:cs typeface="Arial" pitchFamily="34" charset="0"/>
              </a:rPr>
              <a:t>&gt;3/</a:t>
            </a:r>
            <a:r>
              <a:rPr lang="en-US" smtClean="0">
                <a:latin typeface="Arial" pitchFamily="34" charset="0"/>
                <a:cs typeface="Arial" pitchFamily="34" charset="0"/>
              </a:rPr>
              <a:t>x </a:t>
            </a:r>
            <a:r>
              <a:rPr lang="ru-RU" smtClean="0">
                <a:latin typeface="Arial" pitchFamily="34" charset="0"/>
                <a:cs typeface="Arial" pitchFamily="34" charset="0"/>
              </a:rPr>
              <a:t>– данному неравенству, в левой полуплоскости удовлетворяют множество всех точек выше прямой </a:t>
            </a:r>
            <a:r>
              <a:rPr lang="en-US" smtClean="0">
                <a:latin typeface="Arial" pitchFamily="34" charset="0"/>
                <a:cs typeface="Arial" pitchFamily="34" charset="0"/>
              </a:rPr>
              <a:t>y</a:t>
            </a:r>
            <a:r>
              <a:rPr lang="ru-RU" smtClean="0">
                <a:latin typeface="Arial" pitchFamily="34" charset="0"/>
                <a:cs typeface="Arial" pitchFamily="34" charset="0"/>
              </a:rPr>
              <a:t>=3/</a:t>
            </a:r>
            <a:r>
              <a:rPr lang="en-US" smtClean="0">
                <a:latin typeface="Arial" pitchFamily="34" charset="0"/>
                <a:cs typeface="Arial" pitchFamily="34" charset="0"/>
              </a:rPr>
              <a:t>x</a:t>
            </a:r>
            <a:r>
              <a:rPr lang="ru-RU" smtClean="0">
                <a:latin typeface="Arial" pitchFamily="34" charset="0"/>
                <a:cs typeface="Arial" pitchFamily="34" charset="0"/>
              </a:rPr>
              <a:t>.</a:t>
            </a:r>
          </a:p>
          <a:p>
            <a:pPr algn="just"/>
            <a:r>
              <a:rPr lang="ru-RU" b="1" smtClean="0">
                <a:latin typeface="Arial" pitchFamily="34" charset="0"/>
                <a:cs typeface="Arial" pitchFamily="34" charset="0"/>
              </a:rPr>
              <a:t>	</a:t>
            </a:r>
            <a:r>
              <a:rPr lang="ru-RU" smtClean="0">
                <a:latin typeface="Arial" pitchFamily="34" charset="0"/>
                <a:cs typeface="Arial" pitchFamily="34" charset="0"/>
              </a:rPr>
              <a:t>Нам осталось построить график </a:t>
            </a:r>
          </a:p>
          <a:p>
            <a:pPr algn="just"/>
            <a:r>
              <a:rPr lang="ru-RU" smtClean="0">
                <a:latin typeface="Arial" pitchFamily="34" charset="0"/>
                <a:cs typeface="Arial" pitchFamily="34" charset="0"/>
              </a:rPr>
              <a:t>функции и отметить множество всех решений:</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Рисунок 13" descr="3123.png"/>
          <p:cNvPicPr/>
          <p:nvPr/>
        </p:nvPicPr>
        <p:blipFill>
          <a:blip r:embed="rId2"/>
          <a:stretch>
            <a:fillRect/>
          </a:stretch>
        </p:blipFill>
        <p:spPr>
          <a:xfrm>
            <a:off x="5572132" y="3929066"/>
            <a:ext cx="3000396" cy="292893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4093428"/>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Нам осталось разобрать пример, решения системы неравенств с двумя переменными. Суть метода решений проста, находим решение каждого неравенства в отдельности, изображаем решения на одной координатной плоскости и ищем пересечение этих решений.</a:t>
            </a:r>
          </a:p>
          <a:p>
            <a:pPr algn="just"/>
            <a:r>
              <a:rPr lang="ru-RU" sz="2000" smtClean="0">
                <a:latin typeface="Arial" pitchFamily="34" charset="0"/>
                <a:cs typeface="Arial" pitchFamily="34" charset="0"/>
              </a:rPr>
              <a:t>	</a:t>
            </a:r>
          </a:p>
          <a:p>
            <a:pPr algn="just"/>
            <a:endParaRPr lang="ru-RU" sz="2000" b="1" smtClean="0">
              <a:latin typeface="Arial" pitchFamily="34" charset="0"/>
              <a:cs typeface="Arial" pitchFamily="34" charset="0"/>
            </a:endParaRPr>
          </a:p>
          <a:p>
            <a:pPr algn="just"/>
            <a:r>
              <a:rPr lang="ru-RU" sz="2000" b="1" smtClean="0">
                <a:latin typeface="Arial" pitchFamily="34" charset="0"/>
                <a:cs typeface="Arial" pitchFamily="34" charset="0"/>
              </a:rPr>
              <a:t>	Пример. </a:t>
            </a:r>
            <a:r>
              <a:rPr lang="ru-RU" sz="2000" smtClean="0">
                <a:latin typeface="Arial" pitchFamily="34" charset="0"/>
                <a:cs typeface="Arial" pitchFamily="34" charset="0"/>
              </a:rPr>
              <a:t>Решить систему неравенств:</a:t>
            </a:r>
          </a:p>
          <a:p>
            <a:pPr algn="just"/>
            <a:endParaRPr lang="ru-RU" sz="2000" smtClean="0">
              <a:latin typeface="Arial" pitchFamily="34" charset="0"/>
              <a:cs typeface="Arial" pitchFamily="34" charset="0"/>
            </a:endParaRPr>
          </a:p>
          <a:p>
            <a:pPr algn="just"/>
            <a:endParaRPr lang="ru-RU" sz="2000" smtClean="0">
              <a:latin typeface="Arial" pitchFamily="34" charset="0"/>
              <a:cs typeface="Arial" pitchFamily="34" charset="0"/>
            </a:endParaRPr>
          </a:p>
          <a:p>
            <a:pPr algn="just"/>
            <a:endParaRPr lang="ru-RU" sz="2000" smtClean="0">
              <a:latin typeface="Arial" pitchFamily="34" charset="0"/>
              <a:cs typeface="Arial" pitchFamily="34" charset="0"/>
            </a:endParaRPr>
          </a:p>
          <a:p>
            <a:pPr algn="just"/>
            <a:r>
              <a:rPr lang="ru-RU" sz="2000" smtClean="0">
                <a:latin typeface="Arial" pitchFamily="34" charset="0"/>
                <a:cs typeface="Arial" pitchFamily="34" charset="0"/>
              </a:rPr>
              <a:t>	</a:t>
            </a:r>
            <a:r>
              <a:rPr lang="ru-RU" sz="2000" b="1" smtClean="0"/>
              <a:t> </a:t>
            </a:r>
            <a:r>
              <a:rPr lang="ru-RU" sz="2000" b="1" smtClean="0">
                <a:latin typeface="Arial" pitchFamily="34" charset="0"/>
                <a:cs typeface="Arial" pitchFamily="34" charset="0"/>
              </a:rPr>
              <a:t>Решение.</a:t>
            </a:r>
            <a:r>
              <a:rPr lang="ru-RU" sz="2000" smtClean="0">
                <a:latin typeface="Arial" pitchFamily="34" charset="0"/>
                <a:cs typeface="Arial" pitchFamily="34" charset="0"/>
              </a:rPr>
              <a:t> Найдем решение каждого неравенства в отдельности.</a:t>
            </a:r>
          </a:p>
          <a:p>
            <a:pPr algn="just"/>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2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857620" y="3714752"/>
            <a:ext cx="2038960" cy="714380"/>
          </a:xfrm>
          <a:prstGeom prst="rect">
            <a:avLst/>
          </a:prstGeom>
          <a:noFill/>
        </p:spPr>
      </p:pic>
      <p:sp>
        <p:nvSpPr>
          <p:cNvPr id="30723" name="Rectangle 3"/>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2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1323439"/>
          </a:xfrm>
          <a:prstGeom prst="rect">
            <a:avLst/>
          </a:prstGeom>
          <a:noFill/>
        </p:spPr>
        <p:txBody>
          <a:bodyPr wrap="square" rtlCol="0">
            <a:spAutoFit/>
          </a:bodyPr>
          <a:lstStyle/>
          <a:p>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Для неравенства 			, множество всех точек расположено выше параболы, или “внутри” параболы.</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00430" y="1428736"/>
            <a:ext cx="1857388" cy="357190"/>
          </a:xfrm>
          <a:prstGeom prst="rect">
            <a:avLst/>
          </a:prstGeom>
          <a:noFill/>
        </p:spPr>
      </p:pic>
      <p:pic>
        <p:nvPicPr>
          <p:cNvPr id="16" name="Рисунок 15" descr="4325.png"/>
          <p:cNvPicPr/>
          <p:nvPr/>
        </p:nvPicPr>
        <p:blipFill>
          <a:blip r:embed="rId3"/>
          <a:stretch>
            <a:fillRect/>
          </a:stretch>
        </p:blipFill>
        <p:spPr>
          <a:xfrm>
            <a:off x="2643174" y="2214554"/>
            <a:ext cx="4286280" cy="385765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1015663"/>
          </a:xfrm>
          <a:prstGeom prst="rect">
            <a:avLst/>
          </a:prstGeom>
          <a:noFill/>
        </p:spPr>
        <p:txBody>
          <a:bodyPr wrap="square" rtlCol="0">
            <a:spAutoFit/>
          </a:bodyPr>
          <a:lstStyle/>
          <a:p>
            <a:pPr algn="just"/>
            <a:r>
              <a:rPr lang="ru-RU" sz="2000" smtClean="0">
                <a:latin typeface="Arial" pitchFamily="34" charset="0"/>
                <a:cs typeface="Arial" pitchFamily="34" charset="0"/>
              </a:rPr>
              <a:t>	 Решения неравенства </a:t>
            </a:r>
            <a:r>
              <a:rPr lang="en-US" sz="2000" smtClean="0">
                <a:latin typeface="Arial" pitchFamily="34" charset="0"/>
                <a:cs typeface="Arial" pitchFamily="34" charset="0"/>
              </a:rPr>
              <a:t>y</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+5 расположены ниже прямой </a:t>
            </a:r>
            <a:r>
              <a:rPr lang="en-US" sz="2000" smtClean="0">
                <a:latin typeface="Arial" pitchFamily="34" charset="0"/>
                <a:cs typeface="Arial" pitchFamily="34" charset="0"/>
              </a:rPr>
              <a:t>y</a:t>
            </a:r>
            <a:r>
              <a:rPr lang="ru-RU" sz="2000" smtClean="0">
                <a:latin typeface="Arial" pitchFamily="34" charset="0"/>
                <a:cs typeface="Arial" pitchFamily="34" charset="0"/>
              </a:rPr>
              <a:t>=</a:t>
            </a:r>
            <a:r>
              <a:rPr lang="en-US" sz="2000" smtClean="0">
                <a:latin typeface="Arial" pitchFamily="34" charset="0"/>
                <a:cs typeface="Arial" pitchFamily="34" charset="0"/>
              </a:rPr>
              <a:t>x</a:t>
            </a:r>
            <a:r>
              <a:rPr lang="ru-RU" sz="2000" smtClean="0">
                <a:latin typeface="Arial" pitchFamily="34" charset="0"/>
                <a:cs typeface="Arial" pitchFamily="34" charset="0"/>
              </a:rPr>
              <a:t>+5.</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Рисунок 13" descr="567.png"/>
          <p:cNvPicPr/>
          <p:nvPr/>
        </p:nvPicPr>
        <p:blipFill>
          <a:blip r:embed="rId2"/>
          <a:stretch>
            <a:fillRect/>
          </a:stretch>
        </p:blipFill>
        <p:spPr>
          <a:xfrm>
            <a:off x="2857488" y="2071678"/>
            <a:ext cx="4000528" cy="400052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1323439"/>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smtClean="0"/>
              <a:t> </a:t>
            </a:r>
            <a:r>
              <a:rPr lang="ru-RU" sz="2000" smtClean="0">
                <a:latin typeface="Arial" pitchFamily="34" charset="0"/>
                <a:cs typeface="Arial" pitchFamily="34" charset="0"/>
              </a:rPr>
              <a:t>Изобразим оба графика на одной плоскости и найдем пересечение областей.</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Рисунок 13" descr="67.png"/>
          <p:cNvPicPr/>
          <p:nvPr/>
        </p:nvPicPr>
        <p:blipFill>
          <a:blip r:embed="rId2"/>
          <a:stretch>
            <a:fillRect/>
          </a:stretch>
        </p:blipFill>
        <p:spPr>
          <a:xfrm>
            <a:off x="2714612" y="2214554"/>
            <a:ext cx="3981450" cy="394676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457200" y="274638"/>
            <a:ext cx="8229600" cy="1143000"/>
          </a:xfrm>
        </p:spPr>
        <p:txBody>
          <a:bodyPr>
            <a:normAutofit fontScale="90000"/>
          </a:bodyPr>
          <a:lstStyle/>
          <a:p>
            <a:r>
              <a:rPr lang="ru-RU"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Уравнения и неравенства с двумя переменными</a:t>
            </a:r>
          </a:p>
        </p:txBody>
      </p:sp>
      <p:sp>
        <p:nvSpPr>
          <p:cNvPr id="15" name="TextBox 14"/>
          <p:cNvSpPr txBox="1"/>
          <p:nvPr/>
        </p:nvSpPr>
        <p:spPr>
          <a:xfrm>
            <a:off x="0" y="1428736"/>
            <a:ext cx="9001156" cy="3170099"/>
          </a:xfrm>
          <a:prstGeom prst="rect">
            <a:avLst/>
          </a:prstGeom>
          <a:noFill/>
        </p:spPr>
        <p:txBody>
          <a:bodyPr wrap="square" rtlCol="0">
            <a:spAutoFit/>
          </a:bodyPr>
          <a:lstStyle/>
          <a:p>
            <a:pPr algn="just"/>
            <a:r>
              <a:rPr lang="ru-RU" sz="2000" smtClean="0">
                <a:latin typeface="Arial" pitchFamily="34" charset="0"/>
                <a:cs typeface="Arial" pitchFamily="34" charset="0"/>
              </a:rPr>
              <a:t>	</a:t>
            </a:r>
            <a:r>
              <a:rPr lang="ru-RU" sz="2000" smtClean="0"/>
              <a:t> </a:t>
            </a:r>
            <a:r>
              <a:rPr lang="ru-RU" sz="2000" b="1" smtClean="0">
                <a:latin typeface="Arial" pitchFamily="34" charset="0"/>
                <a:cs typeface="Arial" pitchFamily="34" charset="0"/>
              </a:rPr>
              <a:t>Задачи для самостоятельного решения.</a:t>
            </a:r>
            <a:endParaRPr lang="ru-RU" sz="2000" smtClean="0">
              <a:latin typeface="Arial" pitchFamily="34" charset="0"/>
              <a:cs typeface="Arial" pitchFamily="34" charset="0"/>
            </a:endParaRPr>
          </a:p>
          <a:p>
            <a:pPr algn="just"/>
            <a:r>
              <a:rPr lang="ru-RU" sz="2000" b="1" smtClean="0">
                <a:latin typeface="Arial" pitchFamily="34" charset="0"/>
                <a:cs typeface="Arial" pitchFamily="34" charset="0"/>
              </a:rPr>
              <a:t>	1.</a:t>
            </a:r>
            <a:r>
              <a:rPr lang="ru-RU" sz="2000" smtClean="0">
                <a:latin typeface="Arial" pitchFamily="34" charset="0"/>
                <a:cs typeface="Arial" pitchFamily="34" charset="0"/>
              </a:rPr>
              <a:t> Найти целочисленные решения уравнения: 7</a:t>
            </a:r>
            <a:r>
              <a:rPr lang="en-US" sz="2000" smtClean="0">
                <a:latin typeface="Arial" pitchFamily="34" charset="0"/>
                <a:cs typeface="Arial" pitchFamily="34" charset="0"/>
              </a:rPr>
              <a:t>x</a:t>
            </a:r>
            <a:r>
              <a:rPr lang="ru-RU" sz="2000" smtClean="0">
                <a:latin typeface="Arial" pitchFamily="34" charset="0"/>
                <a:cs typeface="Arial" pitchFamily="34" charset="0"/>
              </a:rPr>
              <a:t>+5</a:t>
            </a:r>
            <a:r>
              <a:rPr lang="en-US" sz="2000" smtClean="0">
                <a:latin typeface="Arial" pitchFamily="34" charset="0"/>
                <a:cs typeface="Arial" pitchFamily="34" charset="0"/>
              </a:rPr>
              <a:t>y</a:t>
            </a:r>
            <a:r>
              <a:rPr lang="ru-RU" sz="2000" smtClean="0">
                <a:latin typeface="Arial" pitchFamily="34" charset="0"/>
                <a:cs typeface="Arial" pitchFamily="34" charset="0"/>
              </a:rPr>
              <a:t>=15</a:t>
            </a:r>
          </a:p>
          <a:p>
            <a:pPr algn="just"/>
            <a:r>
              <a:rPr lang="ru-RU" sz="2000" b="1" smtClean="0">
                <a:latin typeface="Arial" pitchFamily="34" charset="0"/>
                <a:cs typeface="Arial" pitchFamily="34" charset="0"/>
              </a:rPr>
              <a:t>	</a:t>
            </a:r>
          </a:p>
          <a:p>
            <a:pPr algn="just"/>
            <a:r>
              <a:rPr lang="ru-RU" sz="2000" b="1" smtClean="0">
                <a:latin typeface="Arial" pitchFamily="34" charset="0"/>
                <a:cs typeface="Arial" pitchFamily="34" charset="0"/>
              </a:rPr>
              <a:t>	2.</a:t>
            </a:r>
            <a:r>
              <a:rPr lang="ru-RU" sz="2000" smtClean="0">
                <a:latin typeface="Arial" pitchFamily="34" charset="0"/>
                <a:cs typeface="Arial" pitchFamily="34" charset="0"/>
              </a:rPr>
              <a:t> Найти целочисленные решения уравнения:</a:t>
            </a:r>
          </a:p>
          <a:p>
            <a:pPr algn="just"/>
            <a:endParaRPr lang="ru-RU" sz="2000" b="1" smtClean="0">
              <a:latin typeface="Arial" pitchFamily="34" charset="0"/>
              <a:cs typeface="Arial" pitchFamily="34" charset="0"/>
            </a:endParaRPr>
          </a:p>
          <a:p>
            <a:pPr algn="just"/>
            <a:r>
              <a:rPr lang="ru-RU" sz="2000" b="1" smtClean="0">
                <a:latin typeface="Arial" pitchFamily="34" charset="0"/>
                <a:cs typeface="Arial" pitchFamily="34" charset="0"/>
              </a:rPr>
              <a:t>	3.</a:t>
            </a:r>
            <a:r>
              <a:rPr lang="ru-RU" sz="2000" smtClean="0">
                <a:latin typeface="Arial" pitchFamily="34" charset="0"/>
                <a:cs typeface="Arial" pitchFamily="34" charset="0"/>
              </a:rPr>
              <a:t> Решить неравенство: </a:t>
            </a:r>
            <a:r>
              <a:rPr lang="en-US" sz="2000" smtClean="0">
                <a:latin typeface="Arial" pitchFamily="34" charset="0"/>
                <a:cs typeface="Arial" pitchFamily="34" charset="0"/>
              </a:rPr>
              <a:t>xy</a:t>
            </a:r>
            <a:r>
              <a:rPr lang="ru-RU" sz="2000" smtClean="0">
                <a:latin typeface="Arial" pitchFamily="34" charset="0"/>
                <a:cs typeface="Arial" pitchFamily="34" charset="0"/>
              </a:rPr>
              <a:t>&gt;7.</a:t>
            </a:r>
          </a:p>
          <a:p>
            <a:pPr algn="just"/>
            <a:endParaRPr lang="ru-RU" sz="2000" b="1" smtClean="0">
              <a:latin typeface="Arial" pitchFamily="34" charset="0"/>
              <a:cs typeface="Arial" pitchFamily="34" charset="0"/>
            </a:endParaRPr>
          </a:p>
          <a:p>
            <a:pPr algn="just"/>
            <a:r>
              <a:rPr lang="ru-RU" sz="2000" b="1" smtClean="0">
                <a:latin typeface="Arial" pitchFamily="34" charset="0"/>
                <a:cs typeface="Arial" pitchFamily="34" charset="0"/>
              </a:rPr>
              <a:t>	4.</a:t>
            </a:r>
            <a:r>
              <a:rPr lang="ru-RU" sz="2000" smtClean="0">
                <a:latin typeface="Arial" pitchFamily="34" charset="0"/>
                <a:cs typeface="Arial" pitchFamily="34" charset="0"/>
              </a:rPr>
              <a:t> Решить систему неравенств: </a:t>
            </a:r>
          </a:p>
          <a:p>
            <a:endParaRPr lang="ru-RU" sz="2000" smtClean="0"/>
          </a:p>
          <a:p>
            <a:pPr algn="just"/>
            <a:endParaRPr lang="ru-RU" sz="2000">
              <a:latin typeface="Arial" pitchFamily="34" charset="0"/>
              <a:cs typeface="Arial" pitchFamily="34"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6" name="Rectangle 8"/>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9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29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15" name="Rectangle 3"/>
          <p:cNvSpPr>
            <a:spLocks noChangeArrowheads="1"/>
          </p:cNvSpPr>
          <p:nvPr/>
        </p:nvSpPr>
        <p:spPr bwMode="auto">
          <a:xfrm>
            <a:off x="0" y="742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276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500826" y="2428868"/>
            <a:ext cx="1971689" cy="357190"/>
          </a:xfrm>
          <a:prstGeom prst="rect">
            <a:avLst/>
          </a:prstGeom>
          <a:noFill/>
        </p:spPr>
      </p:pic>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2771"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14678" y="4071942"/>
            <a:ext cx="2446752" cy="85725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817</TotalTime>
  <Words>172</Words>
  <Application>Microsoft Office PowerPoint</Application>
  <PresentationFormat>Экран (4:3)</PresentationFormat>
  <Paragraphs>145</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lpstr>Уравнения и неравенства с двумя переменными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Занимательная математика</dc:title>
  <dc:creator>апачай</dc:creator>
  <cp:lastModifiedBy>Кузнецовы</cp:lastModifiedBy>
  <cp:revision>137</cp:revision>
  <dcterms:created xsi:type="dcterms:W3CDTF">2014-11-11T08:01:01Z</dcterms:created>
  <dcterms:modified xsi:type="dcterms:W3CDTF">2016-10-02T10:47:36Z</dcterms:modified>
</cp:coreProperties>
</file>